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sldIdLst>
    <p:sldId id="295" r:id="rId2"/>
    <p:sldId id="290" r:id="rId3"/>
    <p:sldId id="313" r:id="rId4"/>
    <p:sldId id="271" r:id="rId5"/>
    <p:sldId id="294" r:id="rId6"/>
    <p:sldId id="277" r:id="rId7"/>
    <p:sldId id="300" r:id="rId8"/>
    <p:sldId id="301" r:id="rId9"/>
    <p:sldId id="304" r:id="rId10"/>
    <p:sldId id="305" r:id="rId11"/>
    <p:sldId id="293" r:id="rId12"/>
    <p:sldId id="273" r:id="rId13"/>
    <p:sldId id="286" r:id="rId14"/>
    <p:sldId id="263" r:id="rId15"/>
    <p:sldId id="272" r:id="rId16"/>
    <p:sldId id="275" r:id="rId17"/>
    <p:sldId id="288" r:id="rId18"/>
    <p:sldId id="265" r:id="rId19"/>
    <p:sldId id="310" r:id="rId20"/>
    <p:sldId id="312" r:id="rId21"/>
    <p:sldId id="284" r:id="rId22"/>
    <p:sldId id="274" r:id="rId23"/>
    <p:sldId id="285" r:id="rId24"/>
    <p:sldId id="270" r:id="rId25"/>
    <p:sldId id="306" r:id="rId26"/>
    <p:sldId id="307" r:id="rId27"/>
    <p:sldId id="308" r:id="rId28"/>
    <p:sldId id="268" r:id="rId29"/>
    <p:sldId id="292" r:id="rId30"/>
    <p:sldId id="276" r:id="rId31"/>
    <p:sldId id="279" r:id="rId32"/>
    <p:sldId id="269" r:id="rId33"/>
    <p:sldId id="289" r:id="rId34"/>
    <p:sldId id="291" r:id="rId35"/>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0CFE98-1E32-4198-8ED6-D56CA52BCE36}">
          <p14:sldIdLst>
            <p14:sldId id="295"/>
            <p14:sldId id="290"/>
            <p14:sldId id="313"/>
            <p14:sldId id="271"/>
            <p14:sldId id="294"/>
            <p14:sldId id="277"/>
            <p14:sldId id="300"/>
            <p14:sldId id="301"/>
            <p14:sldId id="304"/>
            <p14:sldId id="305"/>
            <p14:sldId id="293"/>
            <p14:sldId id="273"/>
            <p14:sldId id="286"/>
          </p14:sldIdLst>
        </p14:section>
        <p14:section name="Section 2" id="{FA0D4E37-F579-410C-A8B7-990CBC48063A}">
          <p14:sldIdLst>
            <p14:sldId id="263"/>
            <p14:sldId id="272"/>
            <p14:sldId id="275"/>
            <p14:sldId id="288"/>
            <p14:sldId id="265"/>
          </p14:sldIdLst>
        </p14:section>
        <p14:section name="Curve of expectations" id="{B16B3BE7-C430-4C2F-AFA5-5D24D657B1F2}">
          <p14:sldIdLst>
            <p14:sldId id="310"/>
            <p14:sldId id="312"/>
            <p14:sldId id="284"/>
            <p14:sldId id="274"/>
            <p14:sldId id="285"/>
            <p14:sldId id="270"/>
            <p14:sldId id="306"/>
            <p14:sldId id="307"/>
            <p14:sldId id="308"/>
            <p14:sldId id="268"/>
            <p14:sldId id="292"/>
            <p14:sldId id="276"/>
            <p14:sldId id="279"/>
            <p14:sldId id="269"/>
            <p14:sldId id="289"/>
            <p14:sldId id="2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5D6"/>
    <a:srgbClr val="F8CBAD"/>
    <a:srgbClr val="F8D1B6"/>
    <a:srgbClr val="F4B183"/>
    <a:srgbClr val="C98563"/>
    <a:srgbClr val="DFA67C"/>
    <a:srgbClr val="1B3764"/>
    <a:srgbClr val="FF99FF"/>
    <a:srgbClr val="CC66FF"/>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20" autoAdjust="0"/>
    <p:restoredTop sz="80429" autoAdjust="0"/>
  </p:normalViewPr>
  <p:slideViewPr>
    <p:cSldViewPr snapToGrid="0">
      <p:cViewPr>
        <p:scale>
          <a:sx n="100" d="100"/>
          <a:sy n="100" d="100"/>
        </p:scale>
        <p:origin x="1380" y="762"/>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0:25:13.555"/>
    </inkml:context>
    <inkml:brush xml:id="br0">
      <inkml:brushProperty name="width" value="0.05" units="cm"/>
      <inkml:brushProperty name="height" value="0.05" units="cm"/>
    </inkml:brush>
  </inkml:definitions>
  <inkml:trace contextRef="#ctx0" brushRef="#br0">1 1052 24575,'23'0'0,"3"0"0,7 0 0,2-4 0,-4 0 0,2-6 0,2-3 0,2 1 0,0 0 0,-2-1 0,-4 1 0,0 0 0,0-1 0,0 1 0,-4 0 0,-9 3 0,-1 1 0,-7 4 0,-2-2 0,0-2 0,5-5 0,3-3 0,3-3 0,-5 5 0,-5 4 0,-5 1 0,-2-9 0,8-15 0,2-8 0,3-9 0,-1 3 0,1-1 0,-1 1 0,-2 4 0,-1 8 0,-7 12 0,-2 9 0,-2 3 0,2 3 0,4-10 0,6-13 0,1-6 0,1 2 0,-3 8 0,-5 13 0,4-1 0,4-1 0,7-11 0,4-2 0,6 0 0,-1 2 0,-3 1 0,0 3 0,-8 7 0,-5 7 0,-2 3 0,1 4 0,-3 2 0,4 0 0,1-2 0,-3 2 0,1 0 0,-1 4 0,4 2 0,9 5 0,2 5 0,4 3 0,0-1 0,-3 5 0,1 6 0,-2 4 0,-2-3 0,-5 1 0,-3-4 0,1-2 0,-1 0 0,-1-1 0,1-1 0,-3 0 0,-1 1 0,-1 1 0,4 2 0,-1 0 0,-1-1 0,3 1 0,-5-2 0,0 0 0,3-3 0,-3 1 0,1-3 0,-1 3 0,2-2 0,-1 1 0,1 1 0,3 0 0,-3 1 0,2-3 0,-1-3 0,-1-3 0,-1 1 0,-1 3 0,2-1 0,1 1 0,3-1 0,3-1 0,2-1 0,1 1 0,1 1 0,0-1 0,2-1 0,3 3 0,-1-3 0,4 3 0,0-1 0,-2-3 0,2-1 0,-2-1 0,-2-3 0,2-2 0,-1 0 0,6-1 0,1-1 0,6 2 0,2 0 0,5-2 0,-3-1 0,2-3 0,1 0 0,-1-2 0,-1 0 0,-1 0 0,-2 0 0,3 0 0,3 0 0,1 0 0,1 0 0,3 0 0,1 0 0,1 0 0,-2 0 0,-3 0 0,-3 0 0,1 0 0,-6 0 0,-1 0 0,-5 0 0,-4 0 0,-4-2 0,-7 0 0,-3-1 0,-13 1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15/02/2024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1</a:t>
            </a:fld>
            <a:endParaRPr lang="en-DE"/>
          </a:p>
        </p:txBody>
      </p:sp>
    </p:spTree>
    <p:extLst>
      <p:ext uri="{BB962C8B-B14F-4D97-AF65-F5344CB8AC3E}">
        <p14:creationId xmlns:p14="http://schemas.microsoft.com/office/powerpoint/2010/main" val="1166611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2042003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12</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also total </a:t>
            </a:r>
            <a:r>
              <a:rPr lang="en-US" dirty="0" err="1"/>
              <a:t>no.of</a:t>
            </a:r>
            <a:r>
              <a:rPr lang="en-US" dirty="0"/>
              <a:t> pokes in each trial type. </a:t>
            </a:r>
          </a:p>
        </p:txBody>
      </p:sp>
      <p:sp>
        <p:nvSpPr>
          <p:cNvPr id="4" name="Slide Number Placeholder 3"/>
          <p:cNvSpPr>
            <a:spLocks noGrp="1"/>
          </p:cNvSpPr>
          <p:nvPr>
            <p:ph type="sldNum" sz="quarter" idx="5"/>
          </p:nvPr>
        </p:nvSpPr>
        <p:spPr/>
        <p:txBody>
          <a:bodyPr/>
          <a:lstStyle/>
          <a:p>
            <a:fld id="{C1408529-B905-4AF8-8619-38F288C3CEF3}" type="slidenum">
              <a:rPr lang="en-DE" smtClean="0"/>
              <a:t>13</a:t>
            </a:fld>
            <a:endParaRPr lang="en-DE"/>
          </a:p>
        </p:txBody>
      </p:sp>
    </p:spTree>
    <p:extLst>
      <p:ext uri="{BB962C8B-B14F-4D97-AF65-F5344CB8AC3E}">
        <p14:creationId xmlns:p14="http://schemas.microsoft.com/office/powerpoint/2010/main" val="2492546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16</a:t>
            </a:fld>
            <a:endParaRPr lang="en-DE"/>
          </a:p>
        </p:txBody>
      </p:sp>
    </p:spTree>
    <p:extLst>
      <p:ext uri="{BB962C8B-B14F-4D97-AF65-F5344CB8AC3E}">
        <p14:creationId xmlns:p14="http://schemas.microsoft.com/office/powerpoint/2010/main" val="3715529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17</a:t>
            </a:fld>
            <a:endParaRPr lang="en-DE"/>
          </a:p>
        </p:txBody>
      </p:sp>
    </p:spTree>
    <p:extLst>
      <p:ext uri="{BB962C8B-B14F-4D97-AF65-F5344CB8AC3E}">
        <p14:creationId xmlns:p14="http://schemas.microsoft.com/office/powerpoint/2010/main" val="2636834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18</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19</a:t>
            </a:fld>
            <a:endParaRPr lang="en-DE"/>
          </a:p>
        </p:txBody>
      </p:sp>
    </p:spTree>
    <p:extLst>
      <p:ext uri="{BB962C8B-B14F-4D97-AF65-F5344CB8AC3E}">
        <p14:creationId xmlns:p14="http://schemas.microsoft.com/office/powerpoint/2010/main" val="202592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20</a:t>
            </a:fld>
            <a:endParaRPr lang="en-DE"/>
          </a:p>
        </p:txBody>
      </p:sp>
    </p:spTree>
    <p:extLst>
      <p:ext uri="{BB962C8B-B14F-4D97-AF65-F5344CB8AC3E}">
        <p14:creationId xmlns:p14="http://schemas.microsoft.com/office/powerpoint/2010/main" val="2138736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21</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22</a:t>
            </a:fld>
            <a:endParaRPr lang="en-DE"/>
          </a:p>
        </p:txBody>
      </p:sp>
    </p:spTree>
    <p:extLst>
      <p:ext uri="{BB962C8B-B14F-4D97-AF65-F5344CB8AC3E}">
        <p14:creationId xmlns:p14="http://schemas.microsoft.com/office/powerpoint/2010/main" val="2584745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4620E-9D1A-B2E3-894C-2A023D4E7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7D4E2-1611-D875-2B63-DE46FFAD72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A1280-EAEF-6AD3-6A80-F861599FAD85}"/>
              </a:ext>
            </a:extLst>
          </p:cNvPr>
          <p:cNvSpPr>
            <a:spLocks noGrp="1"/>
          </p:cNvSpPr>
          <p:nvPr>
            <p:ph type="body" idx="1"/>
          </p:nvPr>
        </p:nvSpPr>
        <p:spPr/>
        <p:txBody>
          <a:bodyPr/>
          <a:lstStyle/>
          <a:p>
            <a:r>
              <a:rPr lang="en-US" dirty="0"/>
              <a:t>Start with a humor about should I stay or should I go? </a:t>
            </a:r>
            <a:endParaRPr lang="en-DE"/>
          </a:p>
        </p:txBody>
      </p:sp>
      <p:sp>
        <p:nvSpPr>
          <p:cNvPr id="4" name="Slide Number Placeholder 3">
            <a:extLst>
              <a:ext uri="{FF2B5EF4-FFF2-40B4-BE49-F238E27FC236}">
                <a16:creationId xmlns:a16="http://schemas.microsoft.com/office/drawing/2014/main" id="{5536EA0B-3F1E-8587-38D6-50C8D1384EFA}"/>
              </a:ext>
            </a:extLst>
          </p:cNvPr>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2858974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23</a:t>
            </a:fld>
            <a:endParaRPr lang="en-DE"/>
          </a:p>
        </p:txBody>
      </p:sp>
    </p:spTree>
    <p:extLst>
      <p:ext uri="{BB962C8B-B14F-4D97-AF65-F5344CB8AC3E}">
        <p14:creationId xmlns:p14="http://schemas.microsoft.com/office/powerpoint/2010/main" val="2595804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26</a:t>
            </a:fld>
            <a:endParaRPr lang="en-DE"/>
          </a:p>
        </p:txBody>
      </p:sp>
    </p:spTree>
    <p:extLst>
      <p:ext uri="{BB962C8B-B14F-4D97-AF65-F5344CB8AC3E}">
        <p14:creationId xmlns:p14="http://schemas.microsoft.com/office/powerpoint/2010/main" val="1116177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27</a:t>
            </a:fld>
            <a:endParaRPr lang="en-DE"/>
          </a:p>
        </p:txBody>
      </p:sp>
    </p:spTree>
    <p:extLst>
      <p:ext uri="{BB962C8B-B14F-4D97-AF65-F5344CB8AC3E}">
        <p14:creationId xmlns:p14="http://schemas.microsoft.com/office/powerpoint/2010/main" val="1842199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28</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B5B3C-5A97-08FE-D9FB-DFB783A900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44D5B-A9BF-9BBA-25C2-3B537A1092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32F09-114F-A299-0BC6-30DF94D5CE0C}"/>
              </a:ext>
            </a:extLst>
          </p:cNvPr>
          <p:cNvSpPr>
            <a:spLocks noGrp="1"/>
          </p:cNvSpPr>
          <p:nvPr>
            <p:ph type="body" idx="1"/>
          </p:nvPr>
        </p:nvSpPr>
        <p:spPr/>
        <p:txBody>
          <a:bodyPr/>
          <a:lstStyle/>
          <a:p>
            <a:r>
              <a:rPr lang="en-US" dirty="0"/>
              <a:t>Add also total </a:t>
            </a:r>
            <a:r>
              <a:rPr lang="en-US" dirty="0" err="1"/>
              <a:t>no.of</a:t>
            </a:r>
            <a:r>
              <a:rPr lang="en-US" dirty="0"/>
              <a:t> pokes in each trial type. </a:t>
            </a:r>
          </a:p>
        </p:txBody>
      </p:sp>
      <p:sp>
        <p:nvSpPr>
          <p:cNvPr id="4" name="Slide Number Placeholder 3">
            <a:extLst>
              <a:ext uri="{FF2B5EF4-FFF2-40B4-BE49-F238E27FC236}">
                <a16:creationId xmlns:a16="http://schemas.microsoft.com/office/drawing/2014/main" id="{B5BBBEF8-D24F-B49E-8060-86968758D60C}"/>
              </a:ext>
            </a:extLst>
          </p:cNvPr>
          <p:cNvSpPr>
            <a:spLocks noGrp="1"/>
          </p:cNvSpPr>
          <p:nvPr>
            <p:ph type="sldNum" sz="quarter" idx="5"/>
          </p:nvPr>
        </p:nvSpPr>
        <p:spPr/>
        <p:txBody>
          <a:bodyPr/>
          <a:lstStyle/>
          <a:p>
            <a:fld id="{C1408529-B905-4AF8-8619-38F288C3CEF3}" type="slidenum">
              <a:rPr lang="en-DE" smtClean="0"/>
              <a:t>29</a:t>
            </a:fld>
            <a:endParaRPr lang="en-DE"/>
          </a:p>
        </p:txBody>
      </p:sp>
    </p:spTree>
    <p:extLst>
      <p:ext uri="{BB962C8B-B14F-4D97-AF65-F5344CB8AC3E}">
        <p14:creationId xmlns:p14="http://schemas.microsoft.com/office/powerpoint/2010/main" val="3506589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32</a:t>
            </a:fld>
            <a:endParaRPr lang="en-DE"/>
          </a:p>
        </p:txBody>
      </p:sp>
    </p:spTree>
    <p:extLst>
      <p:ext uri="{BB962C8B-B14F-4D97-AF65-F5344CB8AC3E}">
        <p14:creationId xmlns:p14="http://schemas.microsoft.com/office/powerpoint/2010/main" val="2738836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33</a:t>
            </a:fld>
            <a:endParaRPr lang="en-DE"/>
          </a:p>
        </p:txBody>
      </p:sp>
    </p:spTree>
    <p:extLst>
      <p:ext uri="{BB962C8B-B14F-4D97-AF65-F5344CB8AC3E}">
        <p14:creationId xmlns:p14="http://schemas.microsoft.com/office/powerpoint/2010/main" val="2691924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0CBA7-7B1D-B858-8719-83C9F73FB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A6A7A4-E050-ABC1-1915-95E404747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D500B-DD2B-D0AE-A848-97EB3754E2F0}"/>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D148DBEB-27E0-4B4C-F089-72CB0ED2CD55}"/>
              </a:ext>
            </a:extLst>
          </p:cNvPr>
          <p:cNvSpPr>
            <a:spLocks noGrp="1"/>
          </p:cNvSpPr>
          <p:nvPr>
            <p:ph type="sldNum" sz="quarter" idx="5"/>
          </p:nvPr>
        </p:nvSpPr>
        <p:spPr/>
        <p:txBody>
          <a:bodyPr/>
          <a:lstStyle/>
          <a:p>
            <a:fld id="{C1408529-B905-4AF8-8619-38F288C3CEF3}" type="slidenum">
              <a:rPr lang="en-DE" smtClean="0"/>
              <a:t>34</a:t>
            </a:fld>
            <a:endParaRPr lang="en-DE"/>
          </a:p>
        </p:txBody>
      </p:sp>
    </p:spTree>
    <p:extLst>
      <p:ext uri="{BB962C8B-B14F-4D97-AF65-F5344CB8AC3E}">
        <p14:creationId xmlns:p14="http://schemas.microsoft.com/office/powerpoint/2010/main" val="2327988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4620E-9D1A-B2E3-894C-2A023D4E7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7D4E2-1611-D875-2B63-DE46FFAD72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A1280-EAEF-6AD3-6A80-F861599FAD85}"/>
              </a:ext>
            </a:extLst>
          </p:cNvPr>
          <p:cNvSpPr>
            <a:spLocks noGrp="1"/>
          </p:cNvSpPr>
          <p:nvPr>
            <p:ph type="body" idx="1"/>
          </p:nvPr>
        </p:nvSpPr>
        <p:spPr/>
        <p:txBody>
          <a:bodyPr/>
          <a:lstStyle/>
          <a:p>
            <a:r>
              <a:rPr lang="en-US" dirty="0"/>
              <a:t>Start with a humor about should I stay or should I go? </a:t>
            </a:r>
            <a:endParaRPr lang="en-DE"/>
          </a:p>
        </p:txBody>
      </p:sp>
      <p:sp>
        <p:nvSpPr>
          <p:cNvPr id="4" name="Slide Number Placeholder 3">
            <a:extLst>
              <a:ext uri="{FF2B5EF4-FFF2-40B4-BE49-F238E27FC236}">
                <a16:creationId xmlns:a16="http://schemas.microsoft.com/office/drawing/2014/main" id="{5536EA0B-3F1E-8587-38D6-50C8D1384EFA}"/>
              </a:ext>
            </a:extLst>
          </p:cNvPr>
          <p:cNvSpPr>
            <a:spLocks noGrp="1"/>
          </p:cNvSpPr>
          <p:nvPr>
            <p:ph type="sldNum" sz="quarter" idx="5"/>
          </p:nvPr>
        </p:nvSpPr>
        <p:spPr/>
        <p:txBody>
          <a:bodyPr/>
          <a:lstStyle/>
          <a:p>
            <a:fld id="{C1408529-B905-4AF8-8619-38F288C3CEF3}" type="slidenum">
              <a:rPr lang="en-DE" smtClean="0"/>
              <a:t>3</a:t>
            </a:fld>
            <a:endParaRPr lang="en-DE"/>
          </a:p>
        </p:txBody>
      </p:sp>
    </p:spTree>
    <p:extLst>
      <p:ext uri="{BB962C8B-B14F-4D97-AF65-F5344CB8AC3E}">
        <p14:creationId xmlns:p14="http://schemas.microsoft.com/office/powerpoint/2010/main" val="1069280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a humor about should I stay or should I go? </a:t>
            </a:r>
            <a:endParaRPr lang="en-DE"/>
          </a:p>
        </p:txBody>
      </p:sp>
      <p:sp>
        <p:nvSpPr>
          <p:cNvPr id="4" name="Slide Number Placeholder 3"/>
          <p:cNvSpPr>
            <a:spLocks noGrp="1"/>
          </p:cNvSpPr>
          <p:nvPr>
            <p:ph type="sldNum" sz="quarter" idx="5"/>
          </p:nvPr>
        </p:nvSpPr>
        <p:spPr/>
        <p:txBody>
          <a:bodyPr/>
          <a:lstStyle/>
          <a:p>
            <a:fld id="{C1408529-B905-4AF8-8619-38F288C3CEF3}" type="slidenum">
              <a:rPr lang="en-DE" smtClean="0"/>
              <a:t>4</a:t>
            </a:fld>
            <a:endParaRPr lang="en-DE"/>
          </a:p>
        </p:txBody>
      </p:sp>
    </p:spTree>
    <p:extLst>
      <p:ext uri="{BB962C8B-B14F-4D97-AF65-F5344CB8AC3E}">
        <p14:creationId xmlns:p14="http://schemas.microsoft.com/office/powerpoint/2010/main" val="3735441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2351540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6</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7</a:t>
            </a:fld>
            <a:endParaRPr lang="en-DE"/>
          </a:p>
        </p:txBody>
      </p:sp>
    </p:spTree>
    <p:extLst>
      <p:ext uri="{BB962C8B-B14F-4D97-AF65-F5344CB8AC3E}">
        <p14:creationId xmlns:p14="http://schemas.microsoft.com/office/powerpoint/2010/main" val="579344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8</a:t>
            </a:fld>
            <a:endParaRPr lang="en-DE"/>
          </a:p>
        </p:txBody>
      </p:sp>
    </p:spTree>
    <p:extLst>
      <p:ext uri="{BB962C8B-B14F-4D97-AF65-F5344CB8AC3E}">
        <p14:creationId xmlns:p14="http://schemas.microsoft.com/office/powerpoint/2010/main" val="1185860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9</a:t>
            </a:fld>
            <a:endParaRPr lang="en-DE"/>
          </a:p>
        </p:txBody>
      </p:sp>
    </p:spTree>
    <p:extLst>
      <p:ext uri="{BB962C8B-B14F-4D97-AF65-F5344CB8AC3E}">
        <p14:creationId xmlns:p14="http://schemas.microsoft.com/office/powerpoint/2010/main" val="924341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15/02/2024 10:28</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15/02/2024 10:28</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15/02/2024 10:28</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15/02/2024 10:28</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15/02/2024 10:28</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15/02/2024 10:28</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15/02/2024 10:28</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15/02/2024 10:28</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15/02/2024 10:28</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15/02/2024 10:28</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15/02/2024 10:28</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15/02/2024 10:28</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11.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4.jpe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3.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customXml" Target="../ink/ink1.xml"/><Relationship Id="rId5" Type="http://schemas.openxmlformats.org/officeDocument/2006/relationships/image" Target="../media/image37.png"/><Relationship Id="rId10" Type="http://schemas.openxmlformats.org/officeDocument/2006/relationships/image" Target="../media/image42.emf"/><Relationship Id="rId4" Type="http://schemas.openxmlformats.org/officeDocument/2006/relationships/image" Target="../media/image36.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52.png"/><Relationship Id="rId4" Type="http://schemas.openxmlformats.org/officeDocument/2006/relationships/image" Target="../media/image49.jpe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png"/><Relationship Id="rId7" Type="http://schemas.openxmlformats.org/officeDocument/2006/relationships/image" Target="../media/image57.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6.jpeg"/><Relationship Id="rId11" Type="http://schemas.openxmlformats.org/officeDocument/2006/relationships/slide" Target="slide19.xml"/><Relationship Id="rId5" Type="http://schemas.openxmlformats.org/officeDocument/2006/relationships/image" Target="../media/image55.jpeg"/><Relationship Id="rId10" Type="http://schemas.openxmlformats.org/officeDocument/2006/relationships/image" Target="../media/image60.png"/><Relationship Id="rId4" Type="http://schemas.openxmlformats.org/officeDocument/2006/relationships/image" Target="../media/image54.svg"/><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61.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3.png"/><Relationship Id="rId7" Type="http://schemas.openxmlformats.org/officeDocument/2006/relationships/image" Target="../media/image57.jpeg"/><Relationship Id="rId12" Type="http://schemas.microsoft.com/office/2007/relationships/hdphoto" Target="../media/hdphoto9.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jpeg"/><Relationship Id="rId10" Type="http://schemas.microsoft.com/office/2007/relationships/hdphoto" Target="../media/hdphoto2.wdp"/><Relationship Id="rId4" Type="http://schemas.openxmlformats.org/officeDocument/2006/relationships/image" Target="../media/image54.svg"/><Relationship Id="rId9"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png"/><Relationship Id="rId10" Type="http://schemas.openxmlformats.org/officeDocument/2006/relationships/image" Target="../media/image56.jpeg"/><Relationship Id="rId4" Type="http://schemas.openxmlformats.org/officeDocument/2006/relationships/image" Target="../media/image63.png"/><Relationship Id="rId9"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70.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7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61.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4.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2.pn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svg"/><Relationship Id="rId11" Type="http://schemas.openxmlformats.org/officeDocument/2006/relationships/image" Target="../media/image3.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6.sv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4.png"/><Relationship Id="rId18" Type="http://schemas.openxmlformats.org/officeDocument/2006/relationships/image" Target="../media/image27.svg"/><Relationship Id="rId3" Type="http://schemas.openxmlformats.org/officeDocument/2006/relationships/image" Target="../media/image18.png"/><Relationship Id="rId7" Type="http://schemas.openxmlformats.org/officeDocument/2006/relationships/image" Target="../media/image21.png"/><Relationship Id="rId12" Type="http://schemas.microsoft.com/office/2007/relationships/hdphoto" Target="../media/hdphoto6.wdp"/><Relationship Id="rId17" Type="http://schemas.openxmlformats.org/officeDocument/2006/relationships/image" Target="../media/image26.png"/><Relationship Id="rId2" Type="http://schemas.openxmlformats.org/officeDocument/2006/relationships/notesSlide" Target="../notesSlides/notesSlide6.xml"/><Relationship Id="rId16" Type="http://schemas.microsoft.com/office/2007/relationships/hdphoto" Target="../media/hdphoto8.wdp"/><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5.png"/><Relationship Id="rId10" Type="http://schemas.microsoft.com/office/2007/relationships/hdphoto" Target="../media/hdphoto5.wdp"/><Relationship Id="rId19" Type="http://schemas.openxmlformats.org/officeDocument/2006/relationships/image" Target="../media/image28.jpg"/><Relationship Id="rId4" Type="http://schemas.openxmlformats.org/officeDocument/2006/relationships/image" Target="../media/image19.png"/><Relationship Id="rId9" Type="http://schemas.openxmlformats.org/officeDocument/2006/relationships/image" Target="../media/image22.png"/><Relationship Id="rId14" Type="http://schemas.microsoft.com/office/2007/relationships/hdphoto" Target="../media/hdphoto7.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15/02/2024 10:32</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1</a:t>
            </a:fld>
            <a:endParaRPr lang="en-DE"/>
          </a:p>
        </p:txBody>
      </p:sp>
      <p:pic>
        <p:nvPicPr>
          <p:cNvPr id="8" name="Picture 7">
            <a:extLst>
              <a:ext uri="{FF2B5EF4-FFF2-40B4-BE49-F238E27FC236}">
                <a16:creationId xmlns:a16="http://schemas.microsoft.com/office/drawing/2014/main" id="{4F2E4D09-3E6F-4F8C-A6CB-576BC04CAF3D}"/>
              </a:ext>
            </a:extLst>
          </p:cNvPr>
          <p:cNvPicPr>
            <a:picLocks noChangeAspect="1"/>
          </p:cNvPicPr>
          <p:nvPr/>
        </p:nvPicPr>
        <p:blipFill>
          <a:blip r:embed="rId3"/>
          <a:stretch>
            <a:fillRect/>
          </a:stretch>
        </p:blipFill>
        <p:spPr>
          <a:xfrm>
            <a:off x="45992" y="16934"/>
            <a:ext cx="2540905" cy="875679"/>
          </a:xfrm>
          <a:prstGeom prst="rect">
            <a:avLst/>
          </a:prstGeom>
        </p:spPr>
      </p:pic>
      <p:sp>
        <p:nvSpPr>
          <p:cNvPr id="9" name="TextBox 8">
            <a:extLst>
              <a:ext uri="{FF2B5EF4-FFF2-40B4-BE49-F238E27FC236}">
                <a16:creationId xmlns:a16="http://schemas.microsoft.com/office/drawing/2014/main" id="{E9AFC34D-6B54-4FAA-8923-C7C989408F54}"/>
              </a:ext>
            </a:extLst>
          </p:cNvPr>
          <p:cNvSpPr txBox="1"/>
          <p:nvPr/>
        </p:nvSpPr>
        <p:spPr>
          <a:xfrm>
            <a:off x="946390" y="1388044"/>
            <a:ext cx="10531236" cy="1077218"/>
          </a:xfrm>
          <a:prstGeom prst="rect">
            <a:avLst/>
          </a:prstGeom>
          <a:noFill/>
        </p:spPr>
        <p:txBody>
          <a:bodyPr wrap="square">
            <a:spAutoFit/>
          </a:bodyPr>
          <a:lstStyle/>
          <a:p>
            <a:pPr algn="ctr"/>
            <a:r>
              <a:rPr lang="en-US" sz="3200" dirty="0">
                <a:latin typeface="Georgia" panose="02040502050405020303" pitchFamily="18" charset="0"/>
              </a:rPr>
              <a:t>Navigating Uncertainty: Neural Mechanisms of Probabilistic Foraging in Mongolian Gerbils</a:t>
            </a:r>
          </a:p>
        </p:txBody>
      </p:sp>
      <p:pic>
        <p:nvPicPr>
          <p:cNvPr id="10" name="Picture 9">
            <a:extLst>
              <a:ext uri="{FF2B5EF4-FFF2-40B4-BE49-F238E27FC236}">
                <a16:creationId xmlns:a16="http://schemas.microsoft.com/office/drawing/2014/main" id="{A057FE8D-14EA-42B0-9A4A-318FBB4AA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6733" y="33868"/>
            <a:ext cx="2302936" cy="671458"/>
          </a:xfrm>
          <a:prstGeom prst="rect">
            <a:avLst/>
          </a:prstGeom>
        </p:spPr>
      </p:pic>
      <p:sp>
        <p:nvSpPr>
          <p:cNvPr id="11" name="TextBox 10">
            <a:extLst>
              <a:ext uri="{FF2B5EF4-FFF2-40B4-BE49-F238E27FC236}">
                <a16:creationId xmlns:a16="http://schemas.microsoft.com/office/drawing/2014/main" id="{BD88F404-3289-46EE-9157-FD5C4E267B04}"/>
              </a:ext>
            </a:extLst>
          </p:cNvPr>
          <p:cNvSpPr txBox="1"/>
          <p:nvPr/>
        </p:nvSpPr>
        <p:spPr>
          <a:xfrm>
            <a:off x="1483206" y="3230705"/>
            <a:ext cx="9005455" cy="1077218"/>
          </a:xfrm>
          <a:prstGeom prst="rect">
            <a:avLst/>
          </a:prstGeom>
          <a:noFill/>
        </p:spPr>
        <p:txBody>
          <a:bodyPr wrap="square">
            <a:spAutoFit/>
          </a:bodyPr>
          <a:lstStyle/>
          <a:p>
            <a:pPr algn="ctr"/>
            <a:r>
              <a:rPr lang="en-US" sz="3200" dirty="0">
                <a:latin typeface="Georgia" panose="02040502050405020303" pitchFamily="18" charset="0"/>
              </a:rPr>
              <a:t>Master’s Thesis Defense</a:t>
            </a:r>
          </a:p>
          <a:p>
            <a:pPr algn="ctr"/>
            <a:r>
              <a:rPr lang="en-US" sz="3200" dirty="0">
                <a:latin typeface="Georgia" panose="02040502050405020303" pitchFamily="18" charset="0"/>
              </a:rPr>
              <a:t>Vishal Kannan</a:t>
            </a:r>
          </a:p>
        </p:txBody>
      </p:sp>
      <p:sp>
        <p:nvSpPr>
          <p:cNvPr id="12" name="TextBox 11">
            <a:extLst>
              <a:ext uri="{FF2B5EF4-FFF2-40B4-BE49-F238E27FC236}">
                <a16:creationId xmlns:a16="http://schemas.microsoft.com/office/drawing/2014/main" id="{DA65813E-3C27-4694-96C8-4DC86458788A}"/>
              </a:ext>
            </a:extLst>
          </p:cNvPr>
          <p:cNvSpPr txBox="1"/>
          <p:nvPr/>
        </p:nvSpPr>
        <p:spPr>
          <a:xfrm>
            <a:off x="1593272" y="4990641"/>
            <a:ext cx="9005455" cy="584775"/>
          </a:xfrm>
          <a:prstGeom prst="rect">
            <a:avLst/>
          </a:prstGeom>
          <a:noFill/>
        </p:spPr>
        <p:txBody>
          <a:bodyPr wrap="square">
            <a:spAutoFit/>
          </a:bodyPr>
          <a:lstStyle/>
          <a:p>
            <a:pPr algn="ctr"/>
            <a:r>
              <a:rPr lang="en-US" sz="3200" dirty="0">
                <a:latin typeface="Georgia" panose="02040502050405020303" pitchFamily="18" charset="0"/>
              </a:rPr>
              <a:t>Supervisor: Prof. Dr. Max Happel</a:t>
            </a:r>
          </a:p>
        </p:txBody>
      </p:sp>
      <p:pic>
        <p:nvPicPr>
          <p:cNvPr id="14" name="Picture 13">
            <a:extLst>
              <a:ext uri="{FF2B5EF4-FFF2-40B4-BE49-F238E27FC236}">
                <a16:creationId xmlns:a16="http://schemas.microsoft.com/office/drawing/2014/main" id="{6B713D36-AA5B-4A47-8A54-4F10F1E78D73}"/>
              </a:ext>
            </a:extLst>
          </p:cNvPr>
          <p:cNvPicPr>
            <a:picLocks noChangeAspect="1"/>
          </p:cNvPicPr>
          <p:nvPr/>
        </p:nvPicPr>
        <p:blipFill>
          <a:blip r:embed="rId5"/>
          <a:stretch>
            <a:fillRect/>
          </a:stretch>
        </p:blipFill>
        <p:spPr>
          <a:xfrm>
            <a:off x="10569659" y="6358885"/>
            <a:ext cx="1568282" cy="362590"/>
          </a:xfrm>
          <a:prstGeom prst="rect">
            <a:avLst/>
          </a:prstGeom>
        </p:spPr>
      </p:pic>
    </p:spTree>
    <p:extLst>
      <p:ext uri="{BB962C8B-B14F-4D97-AF65-F5344CB8AC3E}">
        <p14:creationId xmlns:p14="http://schemas.microsoft.com/office/powerpoint/2010/main" val="1695702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15/02/2024 13:20</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10</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5" y="-2351"/>
            <a:ext cx="6034111"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4679096"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9093200" y="2514964"/>
            <a:ext cx="30988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sp>
        <p:nvSpPr>
          <p:cNvPr id="11" name="TextBox 10">
            <a:extLst>
              <a:ext uri="{FF2B5EF4-FFF2-40B4-BE49-F238E27FC236}">
                <a16:creationId xmlns:a16="http://schemas.microsoft.com/office/drawing/2014/main" id="{16818B4F-7C31-42CE-B9BE-EA57364CDA34}"/>
              </a:ext>
            </a:extLst>
          </p:cNvPr>
          <p:cNvSpPr txBox="1"/>
          <p:nvPr/>
        </p:nvSpPr>
        <p:spPr>
          <a:xfrm>
            <a:off x="6641567" y="2699629"/>
            <a:ext cx="2691239" cy="1200329"/>
          </a:xfrm>
          <a:prstGeom prst="rect">
            <a:avLst/>
          </a:prstGeom>
          <a:noFill/>
        </p:spPr>
        <p:txBody>
          <a:bodyPr wrap="square">
            <a:spAutoFit/>
          </a:bodyPr>
          <a:lstStyle/>
          <a:p>
            <a:pPr algn="ctr"/>
            <a:r>
              <a:rPr lang="en-US" sz="2400" dirty="0">
                <a:solidFill>
                  <a:schemeClr val="tx1"/>
                </a:solidFill>
              </a:rPr>
              <a:t> frontal activity before patch leaving decision</a:t>
            </a:r>
          </a:p>
        </p:txBody>
      </p:sp>
      <p:sp>
        <p:nvSpPr>
          <p:cNvPr id="15" name="Arrow: Down 4">
            <a:extLst>
              <a:ext uri="{FF2B5EF4-FFF2-40B4-BE49-F238E27FC236}">
                <a16:creationId xmlns:a16="http://schemas.microsoft.com/office/drawing/2014/main" id="{A72175E7-7067-46E4-9051-F3B42FA95261}"/>
              </a:ext>
            </a:extLst>
          </p:cNvPr>
          <p:cNvSpPr/>
          <p:nvPr/>
        </p:nvSpPr>
        <p:spPr>
          <a:xfrm rot="10800000">
            <a:off x="6879752" y="2786665"/>
            <a:ext cx="209405" cy="33504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solidFill>
                <a:schemeClr val="tx1"/>
              </a:solidFill>
            </a:endParaRPr>
          </a:p>
        </p:txBody>
      </p:sp>
      <p:sp>
        <p:nvSpPr>
          <p:cNvPr id="18" name="TextBox 17">
            <a:extLst>
              <a:ext uri="{FF2B5EF4-FFF2-40B4-BE49-F238E27FC236}">
                <a16:creationId xmlns:a16="http://schemas.microsoft.com/office/drawing/2014/main" id="{926B16A1-F070-4DAE-AB78-77328A958231}"/>
              </a:ext>
            </a:extLst>
          </p:cNvPr>
          <p:cNvSpPr txBox="1"/>
          <p:nvPr/>
        </p:nvSpPr>
        <p:spPr>
          <a:xfrm>
            <a:off x="2848352" y="2884294"/>
            <a:ext cx="3539607" cy="830997"/>
          </a:xfrm>
          <a:prstGeom prst="rect">
            <a:avLst/>
          </a:prstGeom>
          <a:noFill/>
        </p:spPr>
        <p:txBody>
          <a:bodyPr wrap="square">
            <a:spAutoFit/>
          </a:bodyPr>
          <a:lstStyle/>
          <a:p>
            <a:pPr lvl="1" algn="ctr"/>
            <a:r>
              <a:rPr lang="en-US" sz="2400" dirty="0">
                <a:solidFill>
                  <a:schemeClr val="tx1"/>
                </a:solidFill>
              </a:rPr>
              <a:t>Layer-dependent processing</a:t>
            </a:r>
            <a:endParaRPr lang="en-DE" sz="2400" dirty="0">
              <a:solidFill>
                <a:schemeClr val="tx1"/>
              </a:solidFill>
            </a:endParaRPr>
          </a:p>
        </p:txBody>
      </p:sp>
      <p:pic>
        <p:nvPicPr>
          <p:cNvPr id="5" name="Picture 4">
            <a:extLst>
              <a:ext uri="{FF2B5EF4-FFF2-40B4-BE49-F238E27FC236}">
                <a16:creationId xmlns:a16="http://schemas.microsoft.com/office/drawing/2014/main" id="{23CDC131-874E-47D5-A999-684C027EB3C2}"/>
              </a:ext>
            </a:extLst>
          </p:cNvPr>
          <p:cNvPicPr>
            <a:picLocks noChangeAspect="1"/>
          </p:cNvPicPr>
          <p:nvPr/>
        </p:nvPicPr>
        <p:blipFill>
          <a:blip r:embed="rId3"/>
          <a:stretch>
            <a:fillRect/>
          </a:stretch>
        </p:blipFill>
        <p:spPr>
          <a:xfrm>
            <a:off x="4220141" y="871559"/>
            <a:ext cx="1917682" cy="1828070"/>
          </a:xfrm>
          <a:prstGeom prst="rect">
            <a:avLst/>
          </a:prstGeom>
        </p:spPr>
      </p:pic>
      <p:pic>
        <p:nvPicPr>
          <p:cNvPr id="90" name="Picture 89">
            <a:extLst>
              <a:ext uri="{FF2B5EF4-FFF2-40B4-BE49-F238E27FC236}">
                <a16:creationId xmlns:a16="http://schemas.microsoft.com/office/drawing/2014/main" id="{73A4C17A-C97A-4C30-8226-306E95CF5D2C}"/>
              </a:ext>
            </a:extLst>
          </p:cNvPr>
          <p:cNvPicPr>
            <a:picLocks noChangeAspect="1"/>
          </p:cNvPicPr>
          <p:nvPr/>
        </p:nvPicPr>
        <p:blipFill>
          <a:blip r:embed="rId4"/>
          <a:stretch>
            <a:fillRect/>
          </a:stretch>
        </p:blipFill>
        <p:spPr>
          <a:xfrm>
            <a:off x="6571468" y="945013"/>
            <a:ext cx="2609588" cy="1478436"/>
          </a:xfrm>
          <a:prstGeom prst="rect">
            <a:avLst/>
          </a:prstGeom>
        </p:spPr>
      </p:pic>
      <p:pic>
        <p:nvPicPr>
          <p:cNvPr id="92" name="Picture 91">
            <a:extLst>
              <a:ext uri="{FF2B5EF4-FFF2-40B4-BE49-F238E27FC236}">
                <a16:creationId xmlns:a16="http://schemas.microsoft.com/office/drawing/2014/main" id="{78E82FE1-F224-462A-AD81-760248164A41}"/>
              </a:ext>
            </a:extLst>
          </p:cNvPr>
          <p:cNvPicPr>
            <a:picLocks noChangeAspect="1"/>
          </p:cNvPicPr>
          <p:nvPr/>
        </p:nvPicPr>
        <p:blipFill>
          <a:blip r:embed="rId5"/>
          <a:stretch>
            <a:fillRect/>
          </a:stretch>
        </p:blipFill>
        <p:spPr>
          <a:xfrm>
            <a:off x="9305925" y="933450"/>
            <a:ext cx="2680048" cy="1263664"/>
          </a:xfrm>
          <a:prstGeom prst="rect">
            <a:avLst/>
          </a:prstGeom>
        </p:spPr>
      </p:pic>
    </p:spTree>
    <p:extLst>
      <p:ext uri="{BB962C8B-B14F-4D97-AF65-F5344CB8AC3E}">
        <p14:creationId xmlns:p14="http://schemas.microsoft.com/office/powerpoint/2010/main" val="340114951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8C47C-AE41-E39F-1E93-27E2671A0F2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5252691-C716-4662-AB58-2AD56F9B23D2}"/>
              </a:ext>
            </a:extLst>
          </p:cNvPr>
          <p:cNvGrpSpPr/>
          <p:nvPr/>
        </p:nvGrpSpPr>
        <p:grpSpPr>
          <a:xfrm>
            <a:off x="-1" y="0"/>
            <a:ext cx="12192001" cy="737658"/>
            <a:chOff x="-1" y="0"/>
            <a:chExt cx="12192001" cy="737658"/>
          </a:xfrm>
        </p:grpSpPr>
        <p:sp>
          <p:nvSpPr>
            <p:cNvPr id="19" name="Rectangle 18">
              <a:extLst>
                <a:ext uri="{FF2B5EF4-FFF2-40B4-BE49-F238E27FC236}">
                  <a16:creationId xmlns:a16="http://schemas.microsoft.com/office/drawing/2014/main" id="{4ED1E480-E7D9-4A85-A7B0-C6ADB1AE2A0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76EBB39-A315-4589-A4C6-E6506D87D0BA}"/>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5997673-6C83-EEE6-83D0-4C2EF83B4E3E}"/>
              </a:ext>
            </a:extLst>
          </p:cNvPr>
          <p:cNvSpPr>
            <a:spLocks noGrp="1"/>
          </p:cNvSpPr>
          <p:nvPr>
            <p:ph type="title"/>
          </p:nvPr>
        </p:nvSpPr>
        <p:spPr>
          <a:xfrm>
            <a:off x="40943" y="-355245"/>
            <a:ext cx="10515600" cy="1325563"/>
          </a:xfrm>
        </p:spPr>
        <p:txBody>
          <a:bodyPr/>
          <a:lstStyle/>
          <a:p>
            <a:r>
              <a:rPr lang="en-US" dirty="0">
                <a:latin typeface="Georgia" panose="02040502050405020303" pitchFamily="18" charset="0"/>
              </a:rPr>
              <a:t>The probabilistic foraging task</a:t>
            </a:r>
            <a:endParaRPr lang="en-DE" dirty="0">
              <a:latin typeface="Georgia" panose="02040502050405020303" pitchFamily="18" charset="0"/>
            </a:endParaRPr>
          </a:p>
        </p:txBody>
      </p:sp>
      <p:pic>
        <p:nvPicPr>
          <p:cNvPr id="4" name="Picture 3">
            <a:extLst>
              <a:ext uri="{FF2B5EF4-FFF2-40B4-BE49-F238E27FC236}">
                <a16:creationId xmlns:a16="http://schemas.microsoft.com/office/drawing/2014/main" id="{760AFA30-EAA7-25DC-77C4-84DBA77960B6}"/>
              </a:ext>
            </a:extLst>
          </p:cNvPr>
          <p:cNvPicPr>
            <a:picLocks noChangeAspect="1"/>
          </p:cNvPicPr>
          <p:nvPr/>
        </p:nvPicPr>
        <p:blipFill rotWithShape="1">
          <a:blip r:embed="rId4"/>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1FEEFD97-3DCF-2936-DBB3-90A54E5DE4BF}"/>
              </a:ext>
            </a:extLst>
          </p:cNvPr>
          <p:cNvPicPr>
            <a:picLocks noChangeAspect="1"/>
          </p:cNvPicPr>
          <p:nvPr/>
        </p:nvPicPr>
        <p:blipFill rotWithShape="1">
          <a:blip r:embed="rId5"/>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15CDB3B2-6EA1-57C7-E088-7CBA2B0230C3}"/>
              </a:ext>
            </a:extLst>
          </p:cNvPr>
          <p:cNvGrpSpPr/>
          <p:nvPr/>
        </p:nvGrpSpPr>
        <p:grpSpPr>
          <a:xfrm>
            <a:off x="4142282" y="3964274"/>
            <a:ext cx="2690141" cy="1198728"/>
            <a:chOff x="9294354" y="1467471"/>
            <a:chExt cx="2690141" cy="1198728"/>
          </a:xfrm>
        </p:grpSpPr>
        <p:pic>
          <p:nvPicPr>
            <p:cNvPr id="16" name="Graphic 15">
              <a:extLst>
                <a:ext uri="{FF2B5EF4-FFF2-40B4-BE49-F238E27FC236}">
                  <a16:creationId xmlns:a16="http://schemas.microsoft.com/office/drawing/2014/main" id="{E8B854DF-27CA-8323-8678-05B97B62FC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F19D22C-2EDB-7787-3401-67C7FCC91BCF}"/>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66043B67-475C-F2A1-7BAA-62089A39BC0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42CA268C-4822-54E8-B6B2-FFABCCBB9063}"/>
              </a:ext>
            </a:extLst>
          </p:cNvPr>
          <p:cNvSpPr>
            <a:spLocks noGrp="1"/>
          </p:cNvSpPr>
          <p:nvPr>
            <p:ph type="dt" sz="half" idx="10"/>
          </p:nvPr>
        </p:nvSpPr>
        <p:spPr/>
        <p:txBody>
          <a:bodyPr/>
          <a:lstStyle/>
          <a:p>
            <a:fld id="{6F12B152-26D9-4E8F-98E8-4C5235F145DB}" type="datetime8">
              <a:rPr lang="en-DE" smtClean="0"/>
              <a:t>15/02/2024 17:36</a:t>
            </a:fld>
            <a:endParaRPr lang="en-DE"/>
          </a:p>
        </p:txBody>
      </p:sp>
      <p:sp>
        <p:nvSpPr>
          <p:cNvPr id="13" name="Slide Number Placeholder 12">
            <a:extLst>
              <a:ext uri="{FF2B5EF4-FFF2-40B4-BE49-F238E27FC236}">
                <a16:creationId xmlns:a16="http://schemas.microsoft.com/office/drawing/2014/main" id="{42C51E64-60DA-B1BE-FB9D-1DCDE34C58D5}"/>
              </a:ext>
            </a:extLst>
          </p:cNvPr>
          <p:cNvSpPr>
            <a:spLocks noGrp="1"/>
          </p:cNvSpPr>
          <p:nvPr>
            <p:ph type="sldNum" sz="quarter" idx="12"/>
          </p:nvPr>
        </p:nvSpPr>
        <p:spPr/>
        <p:txBody>
          <a:bodyPr/>
          <a:lstStyle/>
          <a:p>
            <a:fld id="{8D002933-DA69-4593-A8BE-46BA8199777B}" type="slidenum">
              <a:rPr lang="en-DE" smtClean="0"/>
              <a:t>11</a:t>
            </a:fld>
            <a:endParaRPr lang="en-DE"/>
          </a:p>
        </p:txBody>
      </p:sp>
      <p:pic>
        <p:nvPicPr>
          <p:cNvPr id="10" name="Picture 9">
            <a:extLst>
              <a:ext uri="{FF2B5EF4-FFF2-40B4-BE49-F238E27FC236}">
                <a16:creationId xmlns:a16="http://schemas.microsoft.com/office/drawing/2014/main" id="{177DD6EB-052C-6FEC-1D48-604B8CD304EF}"/>
              </a:ext>
            </a:extLst>
          </p:cNvPr>
          <p:cNvPicPr>
            <a:picLocks noChangeAspect="1"/>
          </p:cNvPicPr>
          <p:nvPr/>
        </p:nvPicPr>
        <p:blipFill rotWithShape="1">
          <a:blip r:embed="rId9">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F2DB1569-CF0D-7BA6-C264-5B2C3583ED0A}"/>
              </a:ext>
            </a:extLst>
          </p:cNvPr>
          <p:cNvPicPr>
            <a:picLocks noChangeAspect="1"/>
          </p:cNvPicPr>
          <p:nvPr/>
        </p:nvPicPr>
        <p:blipFill rotWithShape="1">
          <a:blip r:embed="rId9">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B95F996A-B5BF-1AB8-1F0A-C7047444EE01}"/>
              </a:ext>
            </a:extLst>
          </p:cNvPr>
          <p:cNvPicPr>
            <a:picLocks noChangeAspect="1"/>
          </p:cNvPicPr>
          <p:nvPr/>
        </p:nvPicPr>
        <p:blipFill rotWithShape="1">
          <a:blip r:embed="rId9">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
        <p:nvSpPr>
          <p:cNvPr id="3" name="TextBox 2">
            <a:extLst>
              <a:ext uri="{FF2B5EF4-FFF2-40B4-BE49-F238E27FC236}">
                <a16:creationId xmlns:a16="http://schemas.microsoft.com/office/drawing/2014/main" id="{3CC7B0AA-3D82-1A13-2606-D83D4A73CE0D}"/>
              </a:ext>
            </a:extLst>
          </p:cNvPr>
          <p:cNvSpPr txBox="1"/>
          <p:nvPr/>
        </p:nvSpPr>
        <p:spPr>
          <a:xfrm>
            <a:off x="4024502" y="3233775"/>
            <a:ext cx="4142994" cy="646331"/>
          </a:xfrm>
          <a:prstGeom prst="rect">
            <a:avLst/>
          </a:prstGeom>
          <a:noFill/>
        </p:spPr>
        <p:txBody>
          <a:bodyPr wrap="none" rtlCol="0">
            <a:spAutoFit/>
          </a:bodyPr>
          <a:lstStyle/>
          <a:p>
            <a:r>
              <a:rPr lang="en-US" dirty="0"/>
              <a:t>1. Exponential decay of reward probability</a:t>
            </a:r>
          </a:p>
          <a:p>
            <a:r>
              <a:rPr lang="en-US" dirty="0"/>
              <a:t>2. Dynamic starting reward probability</a:t>
            </a:r>
          </a:p>
        </p:txBody>
      </p:sp>
    </p:spTree>
    <p:extLst>
      <p:ext uri="{BB962C8B-B14F-4D97-AF65-F5344CB8AC3E}">
        <p14:creationId xmlns:p14="http://schemas.microsoft.com/office/powerpoint/2010/main" val="93014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mediacall" presetSubtype="0" fill="hold" nodeType="withEffect">
                                  <p:stCondLst>
                                    <p:cond delay="0"/>
                                  </p:stCondLst>
                                  <p:childTnLst>
                                    <p:cmd type="call" cmd="playFrom(0.0)">
                                      <p:cBhvr>
                                        <p:cTn id="46"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1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54A74999-47D5-4C54-BF9C-5F33B44968A5}"/>
              </a:ext>
            </a:extLst>
          </p:cNvPr>
          <p:cNvGrpSpPr/>
          <p:nvPr/>
        </p:nvGrpSpPr>
        <p:grpSpPr>
          <a:xfrm>
            <a:off x="-1" y="0"/>
            <a:ext cx="12192001" cy="737658"/>
            <a:chOff x="-1" y="0"/>
            <a:chExt cx="12192001" cy="737658"/>
          </a:xfrm>
        </p:grpSpPr>
        <p:sp>
          <p:nvSpPr>
            <p:cNvPr id="54" name="Rectangle 53">
              <a:extLst>
                <a:ext uri="{FF2B5EF4-FFF2-40B4-BE49-F238E27FC236}">
                  <a16:creationId xmlns:a16="http://schemas.microsoft.com/office/drawing/2014/main" id="{398BD410-EC99-4EB6-998F-0E78CFDF0409}"/>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AF356E2C-C424-48A9-9E34-3838365EC7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How did we study this?</a:t>
            </a:r>
            <a:endParaRPr lang="en-DE" sz="3200" dirty="0">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207607" y="1730035"/>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5833727" y="1546811"/>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030283" y="2416177"/>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240403" y="1332265"/>
            <a:ext cx="2316724" cy="369332"/>
          </a:xfrm>
          <a:prstGeom prst="rect">
            <a:avLst/>
          </a:prstGeom>
          <a:noFill/>
        </p:spPr>
        <p:txBody>
          <a:bodyPr wrap="squar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15/02/2024 17:36</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12</a:t>
            </a:fld>
            <a:endParaRPr lang="en-DE"/>
          </a:p>
        </p:txBody>
      </p:sp>
      <p:sp>
        <p:nvSpPr>
          <p:cNvPr id="75" name="Can 74">
            <a:extLst>
              <a:ext uri="{FF2B5EF4-FFF2-40B4-BE49-F238E27FC236}">
                <a16:creationId xmlns:a16="http://schemas.microsoft.com/office/drawing/2014/main" id="{2F542EF7-1F81-B5D9-1A14-C815607C00F6}"/>
              </a:ext>
            </a:extLst>
          </p:cNvPr>
          <p:cNvSpPr/>
          <p:nvPr/>
        </p:nvSpPr>
        <p:spPr>
          <a:xfrm>
            <a:off x="9826556" y="2740418"/>
            <a:ext cx="1475700" cy="2899964"/>
          </a:xfrm>
          <a:prstGeom prst="can">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Ellipse 10">
            <a:extLst>
              <a:ext uri="{FF2B5EF4-FFF2-40B4-BE49-F238E27FC236}">
                <a16:creationId xmlns:a16="http://schemas.microsoft.com/office/drawing/2014/main" id="{192D61E9-13F7-897F-C713-FBD67DACD3C2}"/>
              </a:ext>
            </a:extLst>
          </p:cNvPr>
          <p:cNvSpPr/>
          <p:nvPr/>
        </p:nvSpPr>
        <p:spPr>
          <a:xfrm>
            <a:off x="10290999" y="3607284"/>
            <a:ext cx="181023" cy="373550"/>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Ellipse 10">
            <a:extLst>
              <a:ext uri="{FF2B5EF4-FFF2-40B4-BE49-F238E27FC236}">
                <a16:creationId xmlns:a16="http://schemas.microsoft.com/office/drawing/2014/main" id="{36B15D4B-710C-AE62-7A8A-F7E480A38B0E}"/>
              </a:ext>
            </a:extLst>
          </p:cNvPr>
          <p:cNvSpPr/>
          <p:nvPr/>
        </p:nvSpPr>
        <p:spPr>
          <a:xfrm>
            <a:off x="10284679" y="4293068"/>
            <a:ext cx="181023" cy="373550"/>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8" name="Group 77">
            <a:extLst>
              <a:ext uri="{FF2B5EF4-FFF2-40B4-BE49-F238E27FC236}">
                <a16:creationId xmlns:a16="http://schemas.microsoft.com/office/drawing/2014/main" id="{92045BEE-289D-376F-3007-CC426F3B5988}"/>
              </a:ext>
            </a:extLst>
          </p:cNvPr>
          <p:cNvGrpSpPr/>
          <p:nvPr/>
        </p:nvGrpSpPr>
        <p:grpSpPr>
          <a:xfrm>
            <a:off x="9972411" y="3819352"/>
            <a:ext cx="418043" cy="2082296"/>
            <a:chOff x="608907" y="1349884"/>
            <a:chExt cx="213424" cy="996812"/>
          </a:xfrm>
        </p:grpSpPr>
        <p:cxnSp>
          <p:nvCxnSpPr>
            <p:cNvPr id="79" name="Gerader Verbinder 4">
              <a:extLst>
                <a:ext uri="{FF2B5EF4-FFF2-40B4-BE49-F238E27FC236}">
                  <a16:creationId xmlns:a16="http://schemas.microsoft.com/office/drawing/2014/main" id="{15B542F8-AFEC-49EC-89EF-05D99AA729C3}"/>
                </a:ext>
              </a:extLst>
            </p:cNvPr>
            <p:cNvCxnSpPr>
              <a:cxnSpLocks/>
            </p:cNvCxnSpPr>
            <p:nvPr/>
          </p:nvCxnSpPr>
          <p:spPr>
            <a:xfrm>
              <a:off x="632273" y="1449384"/>
              <a:ext cx="0" cy="897312"/>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0" name="Gerader Verbinder 5">
              <a:extLst>
                <a:ext uri="{FF2B5EF4-FFF2-40B4-BE49-F238E27FC236}">
                  <a16:creationId xmlns:a16="http://schemas.microsoft.com/office/drawing/2014/main" id="{658D01A3-FF21-11CE-4AFC-54F0E4BF9FE2}"/>
                </a:ext>
              </a:extLst>
            </p:cNvPr>
            <p:cNvCxnSpPr>
              <a:cxnSpLocks/>
            </p:cNvCxnSpPr>
            <p:nvPr/>
          </p:nvCxnSpPr>
          <p:spPr>
            <a:xfrm>
              <a:off x="608907" y="1449384"/>
              <a:ext cx="213424"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1" name="Gerader Verbinder 8">
              <a:extLst>
                <a:ext uri="{FF2B5EF4-FFF2-40B4-BE49-F238E27FC236}">
                  <a16:creationId xmlns:a16="http://schemas.microsoft.com/office/drawing/2014/main" id="{E11F2E63-AC7F-F56E-6FC5-04DB6474BE00}"/>
                </a:ext>
              </a:extLst>
            </p:cNvPr>
            <p:cNvCxnSpPr/>
            <p:nvPr/>
          </p:nvCxnSpPr>
          <p:spPr>
            <a:xfrm>
              <a:off x="822331" y="1349884"/>
              <a:ext cx="0" cy="19900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82" name="Ellipse 11">
            <a:extLst>
              <a:ext uri="{FF2B5EF4-FFF2-40B4-BE49-F238E27FC236}">
                <a16:creationId xmlns:a16="http://schemas.microsoft.com/office/drawing/2014/main" id="{0ECA1269-8574-2C3A-BD8F-F10955F91C66}"/>
              </a:ext>
            </a:extLst>
          </p:cNvPr>
          <p:cNvSpPr/>
          <p:nvPr/>
        </p:nvSpPr>
        <p:spPr>
          <a:xfrm>
            <a:off x="10612292" y="4401281"/>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3" name="Group 82">
            <a:extLst>
              <a:ext uri="{FF2B5EF4-FFF2-40B4-BE49-F238E27FC236}">
                <a16:creationId xmlns:a16="http://schemas.microsoft.com/office/drawing/2014/main" id="{3F76D588-266A-7004-429B-085F487951BD}"/>
              </a:ext>
            </a:extLst>
          </p:cNvPr>
          <p:cNvGrpSpPr/>
          <p:nvPr/>
        </p:nvGrpSpPr>
        <p:grpSpPr>
          <a:xfrm>
            <a:off x="10194749" y="3221258"/>
            <a:ext cx="666173" cy="2419125"/>
            <a:chOff x="727301" y="1045140"/>
            <a:chExt cx="323483" cy="1174688"/>
          </a:xfrm>
        </p:grpSpPr>
        <p:cxnSp>
          <p:nvCxnSpPr>
            <p:cNvPr id="84" name="Gerader Verbinder 7">
              <a:extLst>
                <a:ext uri="{FF2B5EF4-FFF2-40B4-BE49-F238E27FC236}">
                  <a16:creationId xmlns:a16="http://schemas.microsoft.com/office/drawing/2014/main" id="{C1C98299-DAF3-77D2-F0FC-DF7249C598A3}"/>
                </a:ext>
              </a:extLst>
            </p:cNvPr>
            <p:cNvCxnSpPr>
              <a:cxnSpLocks/>
            </p:cNvCxnSpPr>
            <p:nvPr/>
          </p:nvCxnSpPr>
          <p:spPr>
            <a:xfrm>
              <a:off x="881450" y="1045140"/>
              <a:ext cx="15302" cy="1174688"/>
            </a:xfrm>
            <a:prstGeom prst="line">
              <a:avLst/>
            </a:prstGeom>
            <a:ln w="444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5" name="Gleichschenkliges Dreieck 9">
              <a:extLst>
                <a:ext uri="{FF2B5EF4-FFF2-40B4-BE49-F238E27FC236}">
                  <a16:creationId xmlns:a16="http://schemas.microsoft.com/office/drawing/2014/main" id="{0E3A8319-7BA4-4238-C447-536D9B91CD3D}"/>
                </a:ext>
              </a:extLst>
            </p:cNvPr>
            <p:cNvSpPr/>
            <p:nvPr/>
          </p:nvSpPr>
          <p:spPr>
            <a:xfrm>
              <a:off x="727301" y="1559935"/>
              <a:ext cx="323483" cy="304792"/>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86" name="Ellipse 10">
            <a:extLst>
              <a:ext uri="{FF2B5EF4-FFF2-40B4-BE49-F238E27FC236}">
                <a16:creationId xmlns:a16="http://schemas.microsoft.com/office/drawing/2014/main" id="{F5B093D5-858E-A737-567E-D97F4FDF1277}"/>
              </a:ext>
            </a:extLst>
          </p:cNvPr>
          <p:cNvSpPr/>
          <p:nvPr/>
        </p:nvSpPr>
        <p:spPr>
          <a:xfrm>
            <a:off x="10612292" y="3819352"/>
            <a:ext cx="210180" cy="494944"/>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 name="Ellipse 12">
            <a:extLst>
              <a:ext uri="{FF2B5EF4-FFF2-40B4-BE49-F238E27FC236}">
                <a16:creationId xmlns:a16="http://schemas.microsoft.com/office/drawing/2014/main" id="{A00BB1EB-205B-9534-CDE1-6A2783A6C28E}"/>
              </a:ext>
            </a:extLst>
          </p:cNvPr>
          <p:cNvSpPr/>
          <p:nvPr/>
        </p:nvSpPr>
        <p:spPr>
          <a:xfrm>
            <a:off x="10612292" y="3263694"/>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8" name="Picture 87">
            <a:extLst>
              <a:ext uri="{FF2B5EF4-FFF2-40B4-BE49-F238E27FC236}">
                <a16:creationId xmlns:a16="http://schemas.microsoft.com/office/drawing/2014/main" id="{9D77EA27-84D1-EA98-3F16-8F9196F57DDC}"/>
              </a:ext>
            </a:extLst>
          </p:cNvPr>
          <p:cNvPicPr>
            <a:picLocks noChangeAspect="1"/>
          </p:cNvPicPr>
          <p:nvPr/>
        </p:nvPicPr>
        <p:blipFill>
          <a:blip r:embed="rId10"/>
          <a:stretch>
            <a:fillRect/>
          </a:stretch>
        </p:blipFill>
        <p:spPr>
          <a:xfrm>
            <a:off x="11062667" y="3221258"/>
            <a:ext cx="136399" cy="2258144"/>
          </a:xfrm>
          <a:prstGeom prst="rect">
            <a:avLst/>
          </a:prstGeom>
        </p:spPr>
      </p:pic>
      <mc:AlternateContent xmlns:mc="http://schemas.openxmlformats.org/markup-compatibility/2006" xmlns:p14="http://schemas.microsoft.com/office/powerpoint/2010/main">
        <mc:Choice Requires="p14">
          <p:contentPart p14:bwMode="auto" r:id="rId11">
            <p14:nvContentPartPr>
              <p14:cNvPr id="89" name="Ink 88">
                <a:extLst>
                  <a:ext uri="{FF2B5EF4-FFF2-40B4-BE49-F238E27FC236}">
                    <a16:creationId xmlns:a16="http://schemas.microsoft.com/office/drawing/2014/main" id="{46A296BA-AD2D-46A2-61BD-6897ACA9AE9B}"/>
                  </a:ext>
                </a:extLst>
              </p14:cNvPr>
              <p14:cNvContentPartPr/>
              <p14:nvPr/>
            </p14:nvContentPartPr>
            <p14:xfrm>
              <a:off x="9953580" y="5962669"/>
              <a:ext cx="1317424" cy="432963"/>
            </p14:xfrm>
          </p:contentPart>
        </mc:Choice>
        <mc:Fallback xmlns="">
          <p:pic>
            <p:nvPicPr>
              <p:cNvPr id="89" name="Ink 88">
                <a:extLst>
                  <a:ext uri="{FF2B5EF4-FFF2-40B4-BE49-F238E27FC236}">
                    <a16:creationId xmlns:a16="http://schemas.microsoft.com/office/drawing/2014/main" id="{46A296BA-AD2D-46A2-61BD-6897ACA9AE9B}"/>
                  </a:ext>
                </a:extLst>
              </p:cNvPr>
              <p:cNvPicPr/>
              <p:nvPr/>
            </p:nvPicPr>
            <p:blipFill>
              <a:blip r:embed="rId12"/>
              <a:stretch>
                <a:fillRect/>
              </a:stretch>
            </p:blipFill>
            <p:spPr>
              <a:xfrm>
                <a:off x="9944576" y="5953679"/>
                <a:ext cx="1335071" cy="450584"/>
              </a:xfrm>
              <a:prstGeom prst="rect">
                <a:avLst/>
              </a:prstGeom>
            </p:spPr>
          </p:pic>
        </mc:Fallback>
      </mc:AlternateContent>
      <p:sp>
        <p:nvSpPr>
          <p:cNvPr id="90" name="TextBox 89">
            <a:extLst>
              <a:ext uri="{FF2B5EF4-FFF2-40B4-BE49-F238E27FC236}">
                <a16:creationId xmlns:a16="http://schemas.microsoft.com/office/drawing/2014/main" id="{7C2C840A-3CDA-CC71-FD0F-8763BBF98562}"/>
              </a:ext>
            </a:extLst>
          </p:cNvPr>
          <p:cNvSpPr txBox="1"/>
          <p:nvPr/>
        </p:nvSpPr>
        <p:spPr>
          <a:xfrm>
            <a:off x="11265409" y="5747493"/>
            <a:ext cx="465600" cy="369333"/>
          </a:xfrm>
          <a:prstGeom prst="rect">
            <a:avLst/>
          </a:prstGeom>
          <a:noFill/>
        </p:spPr>
        <p:txBody>
          <a:bodyPr wrap="square" rtlCol="0">
            <a:spAutoFit/>
          </a:bodyPr>
          <a:lstStyle/>
          <a:p>
            <a:r>
              <a:rPr lang="en-US" dirty="0"/>
              <a:t>t</a:t>
            </a:r>
            <a:endParaRPr lang="en-US" sz="2800" dirty="0"/>
          </a:p>
        </p:txBody>
      </p:sp>
      <p:cxnSp>
        <p:nvCxnSpPr>
          <p:cNvPr id="91" name="Straight Arrow Connector 90">
            <a:extLst>
              <a:ext uri="{FF2B5EF4-FFF2-40B4-BE49-F238E27FC236}">
                <a16:creationId xmlns:a16="http://schemas.microsoft.com/office/drawing/2014/main" id="{31ABD7CE-7E8C-5641-5988-487DFE2F429C}"/>
              </a:ext>
            </a:extLst>
          </p:cNvPr>
          <p:cNvCxnSpPr>
            <a:cxnSpLocks/>
          </p:cNvCxnSpPr>
          <p:nvPr/>
        </p:nvCxnSpPr>
        <p:spPr>
          <a:xfrm>
            <a:off x="10701937" y="5962669"/>
            <a:ext cx="600319"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E6821061-1F94-8736-943C-B72E3A95F7B4}"/>
              </a:ext>
            </a:extLst>
          </p:cNvPr>
          <p:cNvSpPr txBox="1"/>
          <p:nvPr/>
        </p:nvSpPr>
        <p:spPr>
          <a:xfrm>
            <a:off x="11341426" y="4886129"/>
            <a:ext cx="843391" cy="430887"/>
          </a:xfrm>
          <a:prstGeom prst="rect">
            <a:avLst/>
          </a:prstGeom>
          <a:noFill/>
        </p:spPr>
        <p:txBody>
          <a:bodyPr wrap="square" rtlCol="0">
            <a:spAutoFit/>
          </a:bodyPr>
          <a:lstStyle/>
          <a:p>
            <a:r>
              <a:rPr lang="en-US" sz="1100" dirty="0"/>
              <a:t>Integration </a:t>
            </a:r>
          </a:p>
          <a:p>
            <a:r>
              <a:rPr lang="en-US" sz="1100" dirty="0"/>
              <a:t>Cylinder</a:t>
            </a:r>
            <a:endParaRPr lang="en-US" sz="1600" dirty="0"/>
          </a:p>
        </p:txBody>
      </p:sp>
      <p:cxnSp>
        <p:nvCxnSpPr>
          <p:cNvPr id="93" name="Straight Arrow Connector 92">
            <a:extLst>
              <a:ext uri="{FF2B5EF4-FFF2-40B4-BE49-F238E27FC236}">
                <a16:creationId xmlns:a16="http://schemas.microsoft.com/office/drawing/2014/main" id="{7695DE37-24D8-59BF-D3BF-D5628E1E596B}"/>
              </a:ext>
            </a:extLst>
          </p:cNvPr>
          <p:cNvCxnSpPr>
            <a:cxnSpLocks/>
          </p:cNvCxnSpPr>
          <p:nvPr/>
        </p:nvCxnSpPr>
        <p:spPr>
          <a:xfrm flipH="1">
            <a:off x="11353458" y="5352786"/>
            <a:ext cx="586335"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8BE0C9A8-F1E9-91A5-E101-33239759F926}"/>
              </a:ext>
            </a:extLst>
          </p:cNvPr>
          <p:cNvSpPr txBox="1"/>
          <p:nvPr/>
        </p:nvSpPr>
        <p:spPr>
          <a:xfrm rot="5400000">
            <a:off x="10669371" y="4247088"/>
            <a:ext cx="1688178" cy="307777"/>
          </a:xfrm>
          <a:prstGeom prst="rect">
            <a:avLst/>
          </a:prstGeom>
          <a:noFill/>
        </p:spPr>
        <p:txBody>
          <a:bodyPr wrap="square" rtlCol="0">
            <a:spAutoFit/>
          </a:bodyPr>
          <a:lstStyle/>
          <a:p>
            <a:r>
              <a:rPr lang="en-US" sz="1400" dirty="0"/>
              <a:t>Cortical column</a:t>
            </a:r>
            <a:endParaRPr lang="en-US" sz="2000" dirty="0"/>
          </a:p>
        </p:txBody>
      </p:sp>
      <p:pic>
        <p:nvPicPr>
          <p:cNvPr id="96" name="Picture 95">
            <a:extLst>
              <a:ext uri="{FF2B5EF4-FFF2-40B4-BE49-F238E27FC236}">
                <a16:creationId xmlns:a16="http://schemas.microsoft.com/office/drawing/2014/main" id="{2FB935FD-8D20-934C-CCC5-92DC6B02F0EC}"/>
              </a:ext>
            </a:extLst>
          </p:cNvPr>
          <p:cNvPicPr>
            <a:picLocks noChangeAspect="1"/>
          </p:cNvPicPr>
          <p:nvPr/>
        </p:nvPicPr>
        <p:blipFill>
          <a:blip r:embed="rId13"/>
          <a:stretch>
            <a:fillRect/>
          </a:stretch>
        </p:blipFill>
        <p:spPr>
          <a:xfrm>
            <a:off x="11311660" y="4373288"/>
            <a:ext cx="777120" cy="1571282"/>
          </a:xfrm>
          <a:prstGeom prst="rect">
            <a:avLst/>
          </a:prstGeom>
        </p:spPr>
      </p:pic>
      <p:sp>
        <p:nvSpPr>
          <p:cNvPr id="97" name="TextBox 96">
            <a:extLst>
              <a:ext uri="{FF2B5EF4-FFF2-40B4-BE49-F238E27FC236}">
                <a16:creationId xmlns:a16="http://schemas.microsoft.com/office/drawing/2014/main" id="{B3E43603-DF1A-51B3-054E-FB78C3CAB3DF}"/>
              </a:ext>
            </a:extLst>
          </p:cNvPr>
          <p:cNvSpPr txBox="1"/>
          <p:nvPr/>
        </p:nvSpPr>
        <p:spPr>
          <a:xfrm>
            <a:off x="10408121" y="3906611"/>
            <a:ext cx="1351380" cy="430887"/>
          </a:xfrm>
          <a:prstGeom prst="rect">
            <a:avLst/>
          </a:prstGeom>
          <a:noFill/>
        </p:spPr>
        <p:txBody>
          <a:bodyPr wrap="square" rtlCol="0">
            <a:spAutoFit/>
          </a:bodyPr>
          <a:lstStyle/>
          <a:p>
            <a:pPr algn="ctr"/>
            <a:r>
              <a:rPr lang="en-US" sz="1100" dirty="0"/>
              <a:t>Average across channels</a:t>
            </a:r>
            <a:endParaRPr lang="en-DE" sz="1100" dirty="0"/>
          </a:p>
        </p:txBody>
      </p:sp>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7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76"/>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77"/>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7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82"/>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83"/>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8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8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88"/>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89"/>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90"/>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91"/>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9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93"/>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94"/>
                                        </p:tgtEl>
                                        <p:attrNameLst>
                                          <p:attrName>style.visibility</p:attrName>
                                        </p:attrNameLst>
                                      </p:cBhvr>
                                      <p:to>
                                        <p:strVal val="hidden"/>
                                      </p:to>
                                    </p:set>
                                  </p:childTnLst>
                                </p:cTn>
                              </p:par>
                              <p:par>
                                <p:cTn id="97" presetID="1" presetClass="entr" presetSubtype="0" fill="hold" nodeType="withEffect">
                                  <p:stCondLst>
                                    <p:cond delay="0"/>
                                  </p:stCondLst>
                                  <p:childTnLst>
                                    <p:set>
                                      <p:cBhvr>
                                        <p:cTn id="98" dur="1" fill="hold">
                                          <p:stCondLst>
                                            <p:cond delay="0"/>
                                          </p:stCondLst>
                                        </p:cTn>
                                        <p:tgtEl>
                                          <p:spTgt spid="2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75" grpId="0" animBg="1"/>
      <p:bldP spid="75" grpId="1" animBg="1"/>
      <p:bldP spid="76" grpId="0" animBg="1"/>
      <p:bldP spid="76" grpId="1" animBg="1"/>
      <p:bldP spid="77" grpId="0" animBg="1"/>
      <p:bldP spid="77" grpId="1" animBg="1"/>
      <p:bldP spid="82" grpId="0" animBg="1"/>
      <p:bldP spid="82" grpId="1" animBg="1"/>
      <p:bldP spid="86" grpId="0" animBg="1"/>
      <p:bldP spid="86" grpId="1" animBg="1"/>
      <p:bldP spid="87" grpId="0" animBg="1"/>
      <p:bldP spid="87" grpId="1" animBg="1"/>
      <p:bldP spid="90" grpId="0"/>
      <p:bldP spid="90" grpId="1"/>
      <p:bldP spid="92" grpId="0"/>
      <p:bldP spid="92" grpId="1"/>
      <p:bldP spid="94" grpId="0"/>
      <p:bldP spid="94" grpId="1"/>
      <p:bldP spid="9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2D365C0E-2406-444E-A385-A265BB0D4DCF}"/>
              </a:ext>
            </a:extLst>
          </p:cNvPr>
          <p:cNvGrpSpPr/>
          <p:nvPr/>
        </p:nvGrpSpPr>
        <p:grpSpPr>
          <a:xfrm>
            <a:off x="-1" y="0"/>
            <a:ext cx="12192001" cy="737658"/>
            <a:chOff x="-1" y="0"/>
            <a:chExt cx="12192001" cy="737658"/>
          </a:xfrm>
        </p:grpSpPr>
        <p:sp>
          <p:nvSpPr>
            <p:cNvPr id="22" name="Rectangle 21">
              <a:extLst>
                <a:ext uri="{FF2B5EF4-FFF2-40B4-BE49-F238E27FC236}">
                  <a16:creationId xmlns:a16="http://schemas.microsoft.com/office/drawing/2014/main" id="{193D8BC9-F623-422D-90FE-76836F7FBE37}"/>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7FBA3D21-5868-41FB-A6CF-44E9160F1B8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253408" y="147722"/>
            <a:ext cx="10515600" cy="429868"/>
          </a:xfrm>
        </p:spPr>
        <p:txBody>
          <a:bodyPr>
            <a:normAutofit fontScale="90000"/>
          </a:bodyPr>
          <a:lstStyle/>
          <a:p>
            <a:r>
              <a:rPr lang="en-US" dirty="0">
                <a:latin typeface="Georgia" panose="02040502050405020303" pitchFamily="18" charset="0"/>
              </a:rPr>
              <a:t>Behavioural results</a:t>
            </a:r>
            <a:endParaRPr lang="en-DE" dirty="0">
              <a:latin typeface="Georgia" panose="02040502050405020303" pitchFamily="18" charset="0"/>
            </a:endParaRPr>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a:xfrm>
            <a:off x="3039983" y="6264885"/>
            <a:ext cx="2743200" cy="365125"/>
          </a:xfrm>
        </p:spPr>
        <p:txBody>
          <a:bodyPr/>
          <a:lstStyle/>
          <a:p>
            <a:fld id="{0AB42F5C-B452-4FBE-B9A6-A27DC770181B}" type="datetime8">
              <a:rPr lang="en-DE" smtClean="0"/>
              <a:t>15/02/2024 17:37</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13</a:t>
            </a:fld>
            <a:endParaRPr lang="en-DE"/>
          </a:p>
        </p:txBody>
      </p:sp>
      <p:pic>
        <p:nvPicPr>
          <p:cNvPr id="15" name="Picture 14">
            <a:extLst>
              <a:ext uri="{FF2B5EF4-FFF2-40B4-BE49-F238E27FC236}">
                <a16:creationId xmlns:a16="http://schemas.microsoft.com/office/drawing/2014/main" id="{B6345057-2A3B-886A-CA98-3844518AEBD8}"/>
              </a:ext>
            </a:extLst>
          </p:cNvPr>
          <p:cNvPicPr>
            <a:picLocks noChangeAspect="1"/>
          </p:cNvPicPr>
          <p:nvPr/>
        </p:nvPicPr>
        <p:blipFill>
          <a:blip r:embed="rId3"/>
          <a:stretch>
            <a:fillRect/>
          </a:stretch>
        </p:blipFill>
        <p:spPr>
          <a:xfrm>
            <a:off x="2842264" y="4089869"/>
            <a:ext cx="3196178" cy="2175762"/>
          </a:xfrm>
          <a:prstGeom prst="rect">
            <a:avLst/>
          </a:prstGeom>
        </p:spPr>
      </p:pic>
      <p:pic>
        <p:nvPicPr>
          <p:cNvPr id="16" name="Picture 15">
            <a:extLst>
              <a:ext uri="{FF2B5EF4-FFF2-40B4-BE49-F238E27FC236}">
                <a16:creationId xmlns:a16="http://schemas.microsoft.com/office/drawing/2014/main" id="{14F8797E-520F-506F-86EE-4AB0EE8E5162}"/>
              </a:ext>
            </a:extLst>
          </p:cNvPr>
          <p:cNvPicPr>
            <a:picLocks noChangeAspect="1"/>
          </p:cNvPicPr>
          <p:nvPr/>
        </p:nvPicPr>
        <p:blipFill>
          <a:blip r:embed="rId4"/>
          <a:stretch>
            <a:fillRect/>
          </a:stretch>
        </p:blipFill>
        <p:spPr>
          <a:xfrm>
            <a:off x="6301600" y="4089869"/>
            <a:ext cx="3279315" cy="2226167"/>
          </a:xfrm>
          <a:prstGeom prst="rect">
            <a:avLst/>
          </a:prstGeom>
        </p:spPr>
      </p:pic>
      <p:grpSp>
        <p:nvGrpSpPr>
          <p:cNvPr id="18" name="Group 17">
            <a:extLst>
              <a:ext uri="{FF2B5EF4-FFF2-40B4-BE49-F238E27FC236}">
                <a16:creationId xmlns:a16="http://schemas.microsoft.com/office/drawing/2014/main" id="{090E33D1-A812-443C-886E-40429B959059}"/>
              </a:ext>
            </a:extLst>
          </p:cNvPr>
          <p:cNvGrpSpPr/>
          <p:nvPr/>
        </p:nvGrpSpPr>
        <p:grpSpPr>
          <a:xfrm>
            <a:off x="1963628" y="927828"/>
            <a:ext cx="4149436" cy="2734362"/>
            <a:chOff x="3221181" y="1000186"/>
            <a:chExt cx="4149436" cy="2734362"/>
          </a:xfrm>
        </p:grpSpPr>
        <p:pic>
          <p:nvPicPr>
            <p:cNvPr id="5" name="Picture 4">
              <a:extLst>
                <a:ext uri="{FF2B5EF4-FFF2-40B4-BE49-F238E27FC236}">
                  <a16:creationId xmlns:a16="http://schemas.microsoft.com/office/drawing/2014/main" id="{02E5827C-7C27-354D-D49F-71C7BEBDC4A1}"/>
                </a:ext>
              </a:extLst>
            </p:cNvPr>
            <p:cNvPicPr>
              <a:picLocks noChangeAspect="1"/>
            </p:cNvPicPr>
            <p:nvPr/>
          </p:nvPicPr>
          <p:blipFill>
            <a:blip r:embed="rId5"/>
            <a:stretch>
              <a:fillRect/>
            </a:stretch>
          </p:blipFill>
          <p:spPr>
            <a:xfrm>
              <a:off x="3221181" y="1272740"/>
              <a:ext cx="4149436" cy="2461808"/>
            </a:xfrm>
            <a:prstGeom prst="rect">
              <a:avLst/>
            </a:prstGeom>
          </p:spPr>
        </p:pic>
        <p:sp>
          <p:nvSpPr>
            <p:cNvPr id="10" name="TextBox 9">
              <a:extLst>
                <a:ext uri="{FF2B5EF4-FFF2-40B4-BE49-F238E27FC236}">
                  <a16:creationId xmlns:a16="http://schemas.microsoft.com/office/drawing/2014/main" id="{9C29360B-B45E-FADA-6A82-C1B711AE7F41}"/>
                </a:ext>
              </a:extLst>
            </p:cNvPr>
            <p:cNvSpPr txBox="1"/>
            <p:nvPr/>
          </p:nvSpPr>
          <p:spPr>
            <a:xfrm>
              <a:off x="4099817" y="1000186"/>
              <a:ext cx="2453044" cy="338554"/>
            </a:xfrm>
            <a:prstGeom prst="rect">
              <a:avLst/>
            </a:prstGeom>
            <a:noFill/>
          </p:spPr>
          <p:txBody>
            <a:bodyPr wrap="none" rtlCol="0">
              <a:spAutoFit/>
            </a:bodyPr>
            <a:lstStyle/>
            <a:p>
              <a:r>
                <a:rPr lang="en-US" sz="1600" b="1" dirty="0"/>
                <a:t>Travel time across sessions</a:t>
              </a:r>
            </a:p>
          </p:txBody>
        </p:sp>
      </p:grpSp>
      <p:grpSp>
        <p:nvGrpSpPr>
          <p:cNvPr id="19" name="Group 18">
            <a:extLst>
              <a:ext uri="{FF2B5EF4-FFF2-40B4-BE49-F238E27FC236}">
                <a16:creationId xmlns:a16="http://schemas.microsoft.com/office/drawing/2014/main" id="{FA1F27C2-B95C-CC9E-B15D-C0281DE3C209}"/>
              </a:ext>
            </a:extLst>
          </p:cNvPr>
          <p:cNvGrpSpPr/>
          <p:nvPr/>
        </p:nvGrpSpPr>
        <p:grpSpPr>
          <a:xfrm>
            <a:off x="6273801" y="785963"/>
            <a:ext cx="3486004" cy="2787599"/>
            <a:chOff x="7737764" y="911125"/>
            <a:chExt cx="3486004" cy="2787599"/>
          </a:xfrm>
        </p:grpSpPr>
        <p:pic>
          <p:nvPicPr>
            <p:cNvPr id="14" name="Picture 13">
              <a:extLst>
                <a:ext uri="{FF2B5EF4-FFF2-40B4-BE49-F238E27FC236}">
                  <a16:creationId xmlns:a16="http://schemas.microsoft.com/office/drawing/2014/main" id="{7DF425CF-20AE-F20A-04BE-ECC3BA883B9F}"/>
                </a:ext>
              </a:extLst>
            </p:cNvPr>
            <p:cNvPicPr>
              <a:picLocks noChangeAspect="1"/>
            </p:cNvPicPr>
            <p:nvPr/>
          </p:nvPicPr>
          <p:blipFill>
            <a:blip r:embed="rId6"/>
            <a:stretch>
              <a:fillRect/>
            </a:stretch>
          </p:blipFill>
          <p:spPr>
            <a:xfrm>
              <a:off x="7737764" y="1100712"/>
              <a:ext cx="3486004" cy="2598012"/>
            </a:xfrm>
            <a:prstGeom prst="rect">
              <a:avLst/>
            </a:prstGeom>
          </p:spPr>
        </p:pic>
        <p:sp>
          <p:nvSpPr>
            <p:cNvPr id="11" name="TextBox 10">
              <a:extLst>
                <a:ext uri="{FF2B5EF4-FFF2-40B4-BE49-F238E27FC236}">
                  <a16:creationId xmlns:a16="http://schemas.microsoft.com/office/drawing/2014/main" id="{89057598-E753-826F-BEC2-9711F4B3BCE6}"/>
                </a:ext>
              </a:extLst>
            </p:cNvPr>
            <p:cNvSpPr txBox="1"/>
            <p:nvPr/>
          </p:nvSpPr>
          <p:spPr>
            <a:xfrm>
              <a:off x="9098240" y="911125"/>
              <a:ext cx="1767920" cy="338554"/>
            </a:xfrm>
            <a:prstGeom prst="rect">
              <a:avLst/>
            </a:prstGeom>
            <a:noFill/>
          </p:spPr>
          <p:txBody>
            <a:bodyPr wrap="none" rtlCol="0">
              <a:spAutoFit/>
            </a:bodyPr>
            <a:lstStyle/>
            <a:p>
              <a:r>
                <a:rPr lang="en-US" sz="1600" b="1" dirty="0"/>
                <a:t>Inter-poke Interval</a:t>
              </a:r>
            </a:p>
          </p:txBody>
        </p:sp>
      </p:grpSp>
      <p:sp>
        <p:nvSpPr>
          <p:cNvPr id="13" name="TextBox 12">
            <a:extLst>
              <a:ext uri="{FF2B5EF4-FFF2-40B4-BE49-F238E27FC236}">
                <a16:creationId xmlns:a16="http://schemas.microsoft.com/office/drawing/2014/main" id="{4AE57F95-8781-FD33-BF18-3A620308487D}"/>
              </a:ext>
            </a:extLst>
          </p:cNvPr>
          <p:cNvSpPr txBox="1"/>
          <p:nvPr/>
        </p:nvSpPr>
        <p:spPr>
          <a:xfrm>
            <a:off x="6702357" y="3808624"/>
            <a:ext cx="2741520" cy="338554"/>
          </a:xfrm>
          <a:prstGeom prst="rect">
            <a:avLst/>
          </a:prstGeom>
          <a:noFill/>
        </p:spPr>
        <p:txBody>
          <a:bodyPr wrap="none" rtlCol="0">
            <a:spAutoFit/>
          </a:bodyPr>
          <a:lstStyle/>
          <a:p>
            <a:r>
              <a:rPr lang="en-US" sz="1600" b="1" dirty="0"/>
              <a:t>Rewarded pokes per trial type</a:t>
            </a:r>
          </a:p>
        </p:txBody>
      </p:sp>
      <p:sp>
        <p:nvSpPr>
          <p:cNvPr id="17" name="TextBox 16">
            <a:extLst>
              <a:ext uri="{FF2B5EF4-FFF2-40B4-BE49-F238E27FC236}">
                <a16:creationId xmlns:a16="http://schemas.microsoft.com/office/drawing/2014/main" id="{C74DC64C-46A4-2C74-02A0-3A24EF5D11D7}"/>
              </a:ext>
            </a:extLst>
          </p:cNvPr>
          <p:cNvSpPr txBox="1"/>
          <p:nvPr/>
        </p:nvSpPr>
        <p:spPr>
          <a:xfrm>
            <a:off x="3874069" y="3808624"/>
            <a:ext cx="1389996" cy="338554"/>
          </a:xfrm>
          <a:prstGeom prst="rect">
            <a:avLst/>
          </a:prstGeom>
          <a:noFill/>
        </p:spPr>
        <p:txBody>
          <a:bodyPr wrap="none" rtlCol="0">
            <a:spAutoFit/>
          </a:bodyPr>
          <a:lstStyle/>
          <a:p>
            <a:r>
              <a:rPr lang="en-US" sz="1600" b="1" dirty="0"/>
              <a:t>Resident Time</a:t>
            </a:r>
          </a:p>
        </p:txBody>
      </p:sp>
    </p:spTree>
    <p:extLst>
      <p:ext uri="{BB962C8B-B14F-4D97-AF65-F5344CB8AC3E}">
        <p14:creationId xmlns:p14="http://schemas.microsoft.com/office/powerpoint/2010/main" val="1997049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517C9F9-2E23-4B8E-AFA9-37A364213ECB}"/>
              </a:ext>
            </a:extLst>
          </p:cNvPr>
          <p:cNvGrpSpPr/>
          <p:nvPr/>
        </p:nvGrpSpPr>
        <p:grpSpPr>
          <a:xfrm>
            <a:off x="-1" y="0"/>
            <a:ext cx="12192001" cy="737658"/>
            <a:chOff x="-1" y="0"/>
            <a:chExt cx="12192001" cy="737658"/>
          </a:xfrm>
        </p:grpSpPr>
        <p:sp>
          <p:nvSpPr>
            <p:cNvPr id="30" name="Rectangle 29">
              <a:extLst>
                <a:ext uri="{FF2B5EF4-FFF2-40B4-BE49-F238E27FC236}">
                  <a16:creationId xmlns:a16="http://schemas.microsoft.com/office/drawing/2014/main" id="{96418A9A-6EFE-4ABF-B764-B1C55778460B}"/>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3F512897-EF99-4DBB-AFF9-9EA9872BF5DB}"/>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Animals make inference-based decision</a:t>
            </a:r>
            <a:endParaRPr lang="en-DE" sz="3200" dirty="0">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The spout leaving behaviour</a:t>
            </a:r>
            <a:endParaRPr lang="en-DE" sz="3200" dirty="0">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15/02/2024 17:37</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14</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177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39E05239-0879-5D84-1817-053C1F7BA166}"/>
              </a:ext>
            </a:extLst>
          </p:cNvPr>
          <p:cNvSpPr txBox="1"/>
          <p:nvPr/>
        </p:nvSpPr>
        <p:spPr>
          <a:xfrm>
            <a:off x="3512310" y="1862087"/>
            <a:ext cx="5167377" cy="523220"/>
          </a:xfrm>
          <a:prstGeom prst="rect">
            <a:avLst/>
          </a:prstGeom>
          <a:noFill/>
        </p:spPr>
        <p:txBody>
          <a:bodyPr wrap="none" rtlCol="0">
            <a:spAutoFit/>
          </a:bodyPr>
          <a:lstStyle/>
          <a:p>
            <a:r>
              <a:rPr lang="en-US" sz="2800" dirty="0"/>
              <a:t>When is the right time to explore?</a:t>
            </a:r>
          </a:p>
        </p:txBody>
      </p:sp>
      <p:sp>
        <p:nvSpPr>
          <p:cNvPr id="7" name="Rectangle 6">
            <a:extLst>
              <a:ext uri="{FF2B5EF4-FFF2-40B4-BE49-F238E27FC236}">
                <a16:creationId xmlns:a16="http://schemas.microsoft.com/office/drawing/2014/main" id="{19207E98-5ED1-D567-C09B-1B819A7F8CB8}"/>
              </a:ext>
            </a:extLst>
          </p:cNvPr>
          <p:cNvSpPr/>
          <p:nvPr/>
        </p:nvSpPr>
        <p:spPr>
          <a:xfrm>
            <a:off x="2433485" y="4197615"/>
            <a:ext cx="539893" cy="765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3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2" presetClass="entr" presetSubtype="2"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1+#ppt_w/2"/>
                                          </p:val>
                                        </p:tav>
                                        <p:tav tm="100000">
                                          <p:val>
                                            <p:strVal val="#ppt_x"/>
                                          </p:val>
                                        </p:tav>
                                      </p:tavLst>
                                    </p:anim>
                                    <p:anim calcmode="lin" valueType="num">
                                      <p:cBhvr additive="base">
                                        <p:cTn id="5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Distinct motor and reward related frontal activity</a:t>
            </a:r>
            <a:endParaRPr lang="en-DE" sz="36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2"/>
          <a:stretch>
            <a:fillRect/>
          </a:stretch>
        </p:blipFill>
        <p:spPr>
          <a:xfrm>
            <a:off x="233443" y="2490841"/>
            <a:ext cx="5198390" cy="4146408"/>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3"/>
          <a:stretch>
            <a:fillRect/>
          </a:stretch>
        </p:blipFill>
        <p:spPr>
          <a:xfrm>
            <a:off x="5980927" y="2404957"/>
            <a:ext cx="5319713" cy="4456873"/>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4"/>
          <a:srcRect l="10518" t="23206"/>
          <a:stretch/>
        </p:blipFill>
        <p:spPr>
          <a:xfrm>
            <a:off x="-1" y="1155402"/>
            <a:ext cx="2801085" cy="1249555"/>
          </a:xfrm>
          <a:prstGeom prst="rect">
            <a:avLst/>
          </a:prstGeom>
        </p:spPr>
      </p:pic>
      <p:sp>
        <p:nvSpPr>
          <p:cNvPr id="2" name="Date Placeholder 1">
            <a:extLst>
              <a:ext uri="{FF2B5EF4-FFF2-40B4-BE49-F238E27FC236}">
                <a16:creationId xmlns:a16="http://schemas.microsoft.com/office/drawing/2014/main" id="{4CC92E09-AA71-4B17-A17F-43EE31E80670}"/>
              </a:ext>
            </a:extLst>
          </p:cNvPr>
          <p:cNvSpPr>
            <a:spLocks noGrp="1"/>
          </p:cNvSpPr>
          <p:nvPr>
            <p:ph type="dt" sz="half" idx="10"/>
          </p:nvPr>
        </p:nvSpPr>
        <p:spPr/>
        <p:txBody>
          <a:bodyPr/>
          <a:lstStyle/>
          <a:p>
            <a:fld id="{9A7D71E0-A61E-43B4-916F-945F40EC16AC}" type="datetime8">
              <a:rPr lang="en-DE" smtClean="0"/>
              <a:t>15/02/2024 10:28</a:t>
            </a:fld>
            <a:endParaRPr lang="en-DE"/>
          </a:p>
        </p:txBody>
      </p:sp>
      <p:sp>
        <p:nvSpPr>
          <p:cNvPr id="4" name="Slide Number Placeholder 3">
            <a:extLst>
              <a:ext uri="{FF2B5EF4-FFF2-40B4-BE49-F238E27FC236}">
                <a16:creationId xmlns:a16="http://schemas.microsoft.com/office/drawing/2014/main" id="{D27412F4-662D-400F-A198-2F8A3A2F40D5}"/>
              </a:ext>
            </a:extLst>
          </p:cNvPr>
          <p:cNvSpPr>
            <a:spLocks noGrp="1"/>
          </p:cNvSpPr>
          <p:nvPr>
            <p:ph type="sldNum" sz="quarter" idx="12"/>
          </p:nvPr>
        </p:nvSpPr>
        <p:spPr/>
        <p:txBody>
          <a:bodyPr/>
          <a:lstStyle/>
          <a:p>
            <a:fld id="{8D002933-DA69-4593-A8BE-46BA8199777B}" type="slidenum">
              <a:rPr lang="en-DE" smtClean="0"/>
              <a:t>15</a:t>
            </a:fld>
            <a:endParaRPr lang="en-DE"/>
          </a:p>
        </p:txBody>
      </p:sp>
    </p:spTree>
    <p:extLst>
      <p:ext uri="{BB962C8B-B14F-4D97-AF65-F5344CB8AC3E}">
        <p14:creationId xmlns:p14="http://schemas.microsoft.com/office/powerpoint/2010/main" val="21558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1"/>
            <a:ext cx="12192001" cy="80969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FrA encodes expectation and evaluation of reward</a:t>
            </a:r>
            <a:endParaRPr lang="en-DE" sz="32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3"/>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4"/>
          <a:stretch>
            <a:fillRect/>
          </a:stretch>
        </p:blipFill>
        <p:spPr>
          <a:xfrm>
            <a:off x="6880244" y="3058520"/>
            <a:ext cx="3931711" cy="3294000"/>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5"/>
          <a:srcRect l="10518" t="23206"/>
          <a:stretch/>
        </p:blipFill>
        <p:spPr>
          <a:xfrm>
            <a:off x="3975589" y="850041"/>
            <a:ext cx="4032244" cy="1798772"/>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4"/>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4"/>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16</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980276" y="1796620"/>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Oval 33">
            <a:extLst>
              <a:ext uri="{FF2B5EF4-FFF2-40B4-BE49-F238E27FC236}">
                <a16:creationId xmlns:a16="http://schemas.microsoft.com/office/drawing/2014/main" id="{92A6CEB6-A22D-4D2D-B0B3-6A89C96496C2}"/>
              </a:ext>
            </a:extLst>
          </p:cNvPr>
          <p:cNvSpPr>
            <a:spLocks noChangeAspect="1"/>
          </p:cNvSpPr>
          <p:nvPr/>
        </p:nvSpPr>
        <p:spPr>
          <a:xfrm>
            <a:off x="5802499" y="1166719"/>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Oval 34">
            <a:extLst>
              <a:ext uri="{FF2B5EF4-FFF2-40B4-BE49-F238E27FC236}">
                <a16:creationId xmlns:a16="http://schemas.microsoft.com/office/drawing/2014/main" id="{6CA15B9A-11B5-422F-9853-6776716A1F56}"/>
              </a:ext>
            </a:extLst>
          </p:cNvPr>
          <p:cNvSpPr>
            <a:spLocks noChangeAspect="1"/>
          </p:cNvSpPr>
          <p:nvPr/>
        </p:nvSpPr>
        <p:spPr>
          <a:xfrm>
            <a:off x="6523656" y="1164338"/>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Oval 35">
            <a:extLst>
              <a:ext uri="{FF2B5EF4-FFF2-40B4-BE49-F238E27FC236}">
                <a16:creationId xmlns:a16="http://schemas.microsoft.com/office/drawing/2014/main" id="{ED2CF827-D144-4CEE-BB5E-10C613296BCE}"/>
              </a:ext>
            </a:extLst>
          </p:cNvPr>
          <p:cNvSpPr>
            <a:spLocks noChangeAspect="1"/>
          </p:cNvSpPr>
          <p:nvPr/>
        </p:nvSpPr>
        <p:spPr>
          <a:xfrm>
            <a:off x="7108250" y="1165752"/>
            <a:ext cx="145095"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Current source density analysis</a:t>
            </a:r>
            <a:endParaRPr lang="en-DE" sz="3200" dirty="0">
              <a:solidFill>
                <a:srgbClr val="FCDC34"/>
              </a:solidFill>
              <a:latin typeface="Georgia" panose="02040502050405020303" pitchFamily="18" charset="0"/>
            </a:endParaRPr>
          </a:p>
        </p:txBody>
      </p:sp>
    </p:spTree>
    <p:extLst>
      <p:ext uri="{BB962C8B-B14F-4D97-AF65-F5344CB8AC3E}">
        <p14:creationId xmlns:p14="http://schemas.microsoft.com/office/powerpoint/2010/main" val="34273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2" repeatCount="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 calcmode="lin" valueType="num">
                                      <p:cBhvr additive="base">
                                        <p:cTn id="77" dur="500" fill="hold"/>
                                        <p:tgtEl>
                                          <p:spTgt spid="5"/>
                                        </p:tgtEl>
                                        <p:attrNameLst>
                                          <p:attrName>ppt_x</p:attrName>
                                        </p:attrNameLst>
                                      </p:cBhvr>
                                      <p:tavLst>
                                        <p:tav tm="0">
                                          <p:val>
                                            <p:strVal val="1+#ppt_w/2"/>
                                          </p:val>
                                        </p:tav>
                                        <p:tav tm="100000">
                                          <p:val>
                                            <p:strVal val="#ppt_x"/>
                                          </p:val>
                                        </p:tav>
                                      </p:tavLst>
                                    </p:anim>
                                    <p:anim calcmode="lin" valueType="num">
                                      <p:cBhvr additive="base">
                                        <p:cTn id="78" dur="500" fill="hold"/>
                                        <p:tgtEl>
                                          <p:spTgt spid="5"/>
                                        </p:tgtEl>
                                        <p:attrNameLst>
                                          <p:attrName>ppt_y</p:attrName>
                                        </p:attrNameLst>
                                      </p:cBhvr>
                                      <p:tavLst>
                                        <p:tav tm="0">
                                          <p:val>
                                            <p:strVal val="#ppt_y"/>
                                          </p:val>
                                        </p:tav>
                                        <p:tav tm="100000">
                                          <p:val>
                                            <p:strVal val="#ppt_y"/>
                                          </p:val>
                                        </p:tav>
                                      </p:tavLst>
                                    </p:anim>
                                  </p:childTnLst>
                                </p:cTn>
                              </p:par>
                              <p:par>
                                <p:cTn id="79" presetID="1" presetClass="exit" presetSubtype="0" fill="hold" grpId="1" nodeType="withEffect">
                                  <p:stCondLst>
                                    <p:cond delay="0"/>
                                  </p:stCondLst>
                                  <p:childTnLst>
                                    <p:set>
                                      <p:cBhvr>
                                        <p:cTn id="80" dur="1" fill="hold">
                                          <p:stCondLst>
                                            <p:cond delay="0"/>
                                          </p:stCondLst>
                                        </p:cTn>
                                        <p:tgtEl>
                                          <p:spTgt spid="3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4" grpId="0" animBg="1"/>
      <p:bldP spid="35" grpId="0" animBg="1"/>
      <p:bldP spid="36" grpId="0" animBg="1"/>
      <p:bldP spid="3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36AE8849-8A84-412E-BF6D-25346A75207F}"/>
              </a:ext>
            </a:extLst>
          </p:cNvPr>
          <p:cNvGrpSpPr/>
          <p:nvPr/>
        </p:nvGrpSpPr>
        <p:grpSpPr>
          <a:xfrm>
            <a:off x="-1" y="0"/>
            <a:ext cx="12192001" cy="737658"/>
            <a:chOff x="-1" y="0"/>
            <a:chExt cx="12192001" cy="737658"/>
          </a:xfrm>
        </p:grpSpPr>
        <p:sp>
          <p:nvSpPr>
            <p:cNvPr id="68" name="Rectangle 67">
              <a:extLst>
                <a:ext uri="{FF2B5EF4-FFF2-40B4-BE49-F238E27FC236}">
                  <a16:creationId xmlns:a16="http://schemas.microsoft.com/office/drawing/2014/main" id="{A4CA726E-73D9-44CC-A09E-1CC98D895A85}"/>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D08C9AB7-E24C-454E-9290-2A1913ADA57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1" name="Picture 50">
            <a:extLst>
              <a:ext uri="{FF2B5EF4-FFF2-40B4-BE49-F238E27FC236}">
                <a16:creationId xmlns:a16="http://schemas.microsoft.com/office/drawing/2014/main" id="{2FC2D130-4CC5-4334-A9DC-F5B50EED3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648" y="842048"/>
            <a:ext cx="4721838" cy="1778976"/>
          </a:xfrm>
          <a:prstGeom prst="rect">
            <a:avLst/>
          </a:prstGeom>
        </p:spPr>
      </p:pic>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FrA encodes expectation and evaluation of reward</a:t>
            </a:r>
            <a:endParaRPr lang="en-DE" sz="3200" dirty="0">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4"/>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5"/>
          <a:stretch>
            <a:fillRect/>
          </a:stretch>
        </p:blipFill>
        <p:spPr>
          <a:xfrm>
            <a:off x="6880244" y="3058520"/>
            <a:ext cx="3931711" cy="3294000"/>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5"/>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17</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497983" y="1236140"/>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Current source density analysis</a:t>
            </a:r>
            <a:endParaRPr lang="en-DE" sz="3200" dirty="0">
              <a:latin typeface="Georgia" panose="02040502050405020303" pitchFamily="18" charset="0"/>
            </a:endParaRPr>
          </a:p>
        </p:txBody>
      </p:sp>
      <p:grpSp>
        <p:nvGrpSpPr>
          <p:cNvPr id="43" name="Group 42">
            <a:extLst>
              <a:ext uri="{FF2B5EF4-FFF2-40B4-BE49-F238E27FC236}">
                <a16:creationId xmlns:a16="http://schemas.microsoft.com/office/drawing/2014/main" id="{7FB058C1-1F88-4162-A50B-A004F7B6C22C}"/>
              </a:ext>
            </a:extLst>
          </p:cNvPr>
          <p:cNvGrpSpPr/>
          <p:nvPr/>
        </p:nvGrpSpPr>
        <p:grpSpPr>
          <a:xfrm>
            <a:off x="4454872" y="1455545"/>
            <a:ext cx="929654" cy="562788"/>
            <a:chOff x="4469606" y="1690688"/>
            <a:chExt cx="875288" cy="529876"/>
          </a:xfrm>
        </p:grpSpPr>
        <p:grpSp>
          <p:nvGrpSpPr>
            <p:cNvPr id="44" name="Group 43">
              <a:extLst>
                <a:ext uri="{FF2B5EF4-FFF2-40B4-BE49-F238E27FC236}">
                  <a16:creationId xmlns:a16="http://schemas.microsoft.com/office/drawing/2014/main" id="{FF8AEAAD-5E8C-4C1E-8727-C03CCDE26E12}"/>
                </a:ext>
              </a:extLst>
            </p:cNvPr>
            <p:cNvGrpSpPr/>
            <p:nvPr/>
          </p:nvGrpSpPr>
          <p:grpSpPr>
            <a:xfrm>
              <a:off x="4469606" y="1690688"/>
              <a:ext cx="788194" cy="529876"/>
              <a:chOff x="4469606" y="1690688"/>
              <a:chExt cx="788194" cy="529876"/>
            </a:xfrm>
          </p:grpSpPr>
          <p:cxnSp>
            <p:nvCxnSpPr>
              <p:cNvPr id="46" name="Straight Connector 45">
                <a:extLst>
                  <a:ext uri="{FF2B5EF4-FFF2-40B4-BE49-F238E27FC236}">
                    <a16:creationId xmlns:a16="http://schemas.microsoft.com/office/drawing/2014/main" id="{D988C5EF-6D4A-4BAE-A46D-B42950FF9044}"/>
                  </a:ext>
                </a:extLst>
              </p:cNvPr>
              <p:cNvCxnSpPr>
                <a:cxnSpLocks/>
              </p:cNvCxnSpPr>
              <p:nvPr/>
            </p:nvCxnSpPr>
            <p:spPr>
              <a:xfrm>
                <a:off x="5257800" y="1690688"/>
                <a:ext cx="0"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E9D2E0-BA3C-4D0C-9530-A92B3D42CE71}"/>
                  </a:ext>
                </a:extLst>
              </p:cNvPr>
              <p:cNvCxnSpPr>
                <a:cxnSpLocks/>
              </p:cNvCxnSpPr>
              <p:nvPr/>
            </p:nvCxnSpPr>
            <p:spPr>
              <a:xfrm>
                <a:off x="4469606" y="1690688"/>
                <a:ext cx="9345"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21018F7A-33B5-4F1A-8746-D62902872EA2}"/>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sp>
        <p:nvSpPr>
          <p:cNvPr id="52" name="Oval 51">
            <a:extLst>
              <a:ext uri="{FF2B5EF4-FFF2-40B4-BE49-F238E27FC236}">
                <a16:creationId xmlns:a16="http://schemas.microsoft.com/office/drawing/2014/main" id="{D3E70C2B-2FA0-45A3-9D77-72141E1381A3}"/>
              </a:ext>
            </a:extLst>
          </p:cNvPr>
          <p:cNvSpPr>
            <a:spLocks noChangeAspect="1"/>
          </p:cNvSpPr>
          <p:nvPr/>
        </p:nvSpPr>
        <p:spPr>
          <a:xfrm>
            <a:off x="7036197" y="200820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3" name="Oval 52">
            <a:extLst>
              <a:ext uri="{FF2B5EF4-FFF2-40B4-BE49-F238E27FC236}">
                <a16:creationId xmlns:a16="http://schemas.microsoft.com/office/drawing/2014/main" id="{A3B0A338-073C-42D3-BFE8-81F13277890E}"/>
              </a:ext>
            </a:extLst>
          </p:cNvPr>
          <p:cNvSpPr>
            <a:spLocks noChangeAspect="1"/>
          </p:cNvSpPr>
          <p:nvPr/>
        </p:nvSpPr>
        <p:spPr>
          <a:xfrm>
            <a:off x="5231103"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4" name="Oval 53">
            <a:extLst>
              <a:ext uri="{FF2B5EF4-FFF2-40B4-BE49-F238E27FC236}">
                <a16:creationId xmlns:a16="http://schemas.microsoft.com/office/drawing/2014/main" id="{E1ABDB20-51C2-4D5F-BD5D-2B02BE74238C}"/>
              </a:ext>
            </a:extLst>
          </p:cNvPr>
          <p:cNvSpPr>
            <a:spLocks noChangeAspect="1"/>
          </p:cNvSpPr>
          <p:nvPr/>
        </p:nvSpPr>
        <p:spPr>
          <a:xfrm>
            <a:off x="6611761"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5" name="Oval 54">
            <a:extLst>
              <a:ext uri="{FF2B5EF4-FFF2-40B4-BE49-F238E27FC236}">
                <a16:creationId xmlns:a16="http://schemas.microsoft.com/office/drawing/2014/main" id="{D0499942-7D84-4F15-8882-3E1668EE04DF}"/>
              </a:ext>
            </a:extLst>
          </p:cNvPr>
          <p:cNvSpPr>
            <a:spLocks noChangeAspect="1"/>
          </p:cNvSpPr>
          <p:nvPr/>
        </p:nvSpPr>
        <p:spPr>
          <a:xfrm>
            <a:off x="4531066" y="1272049"/>
            <a:ext cx="134058" cy="133046"/>
          </a:xfrm>
          <a:prstGeom prst="ellipse">
            <a:avLst/>
          </a:prstGeom>
          <a:solidFill>
            <a:srgbClr val="0000B2"/>
          </a:solidFill>
          <a:ln>
            <a:solidFill>
              <a:srgbClr val="0000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6" name="Oval 55">
            <a:extLst>
              <a:ext uri="{FF2B5EF4-FFF2-40B4-BE49-F238E27FC236}">
                <a16:creationId xmlns:a16="http://schemas.microsoft.com/office/drawing/2014/main" id="{CD26447F-AC90-4DBF-80CC-0729DAC949EF}"/>
              </a:ext>
            </a:extLst>
          </p:cNvPr>
          <p:cNvSpPr>
            <a:spLocks noChangeAspect="1"/>
          </p:cNvSpPr>
          <p:nvPr/>
        </p:nvSpPr>
        <p:spPr>
          <a:xfrm>
            <a:off x="7069280" y="2041040"/>
            <a:ext cx="134058" cy="133046"/>
          </a:xfrm>
          <a:prstGeom prst="ellipse">
            <a:avLst/>
          </a:prstGeom>
          <a:solidFill>
            <a:srgbClr val="B31311"/>
          </a:solidFill>
          <a:ln>
            <a:solidFill>
              <a:srgbClr val="B31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Oval 56">
            <a:extLst>
              <a:ext uri="{FF2B5EF4-FFF2-40B4-BE49-F238E27FC236}">
                <a16:creationId xmlns:a16="http://schemas.microsoft.com/office/drawing/2014/main" id="{F577680E-C832-4CF9-8E74-73D831F7482C}"/>
              </a:ext>
            </a:extLst>
          </p:cNvPr>
          <p:cNvSpPr>
            <a:spLocks noChangeAspect="1"/>
          </p:cNvSpPr>
          <p:nvPr/>
        </p:nvSpPr>
        <p:spPr>
          <a:xfrm>
            <a:off x="5264186" y="1265861"/>
            <a:ext cx="134058" cy="133046"/>
          </a:xfrm>
          <a:prstGeom prst="ellipse">
            <a:avLst/>
          </a:prstGeom>
          <a:solidFill>
            <a:srgbClr val="7D2F8D"/>
          </a:solidFill>
          <a:ln>
            <a:solidFill>
              <a:srgbClr val="7D2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8" name="Oval 57">
            <a:extLst>
              <a:ext uri="{FF2B5EF4-FFF2-40B4-BE49-F238E27FC236}">
                <a16:creationId xmlns:a16="http://schemas.microsoft.com/office/drawing/2014/main" id="{0EB7DA99-42B9-4CB6-AFA9-DCADED1535E8}"/>
              </a:ext>
            </a:extLst>
          </p:cNvPr>
          <p:cNvSpPr>
            <a:spLocks noChangeAspect="1"/>
          </p:cNvSpPr>
          <p:nvPr/>
        </p:nvSpPr>
        <p:spPr>
          <a:xfrm>
            <a:off x="6643701" y="1269184"/>
            <a:ext cx="134058" cy="133046"/>
          </a:xfrm>
          <a:prstGeom prst="ellipse">
            <a:avLst/>
          </a:prstGeom>
          <a:solidFill>
            <a:srgbClr val="75AB2D"/>
          </a:solidFill>
          <a:ln>
            <a:solidFill>
              <a:srgbClr val="75AB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9" name="Group 58">
            <a:extLst>
              <a:ext uri="{FF2B5EF4-FFF2-40B4-BE49-F238E27FC236}">
                <a16:creationId xmlns:a16="http://schemas.microsoft.com/office/drawing/2014/main" id="{BB0E47CB-024A-46FA-AFD8-6E0927F3E96C}"/>
              </a:ext>
            </a:extLst>
          </p:cNvPr>
          <p:cNvGrpSpPr/>
          <p:nvPr/>
        </p:nvGrpSpPr>
        <p:grpSpPr>
          <a:xfrm>
            <a:off x="5404276" y="1413620"/>
            <a:ext cx="1280056" cy="623680"/>
            <a:chOff x="5405437" y="1690688"/>
            <a:chExt cx="1209675" cy="623680"/>
          </a:xfrm>
        </p:grpSpPr>
        <p:grpSp>
          <p:nvGrpSpPr>
            <p:cNvPr id="60" name="Group 59">
              <a:extLst>
                <a:ext uri="{FF2B5EF4-FFF2-40B4-BE49-F238E27FC236}">
                  <a16:creationId xmlns:a16="http://schemas.microsoft.com/office/drawing/2014/main" id="{2C6EE5F6-9C92-4806-B168-8ED5ED85E738}"/>
                </a:ext>
              </a:extLst>
            </p:cNvPr>
            <p:cNvGrpSpPr/>
            <p:nvPr/>
          </p:nvGrpSpPr>
          <p:grpSpPr>
            <a:xfrm>
              <a:off x="5405437" y="1690688"/>
              <a:ext cx="1209675" cy="623680"/>
              <a:chOff x="5405437" y="1690688"/>
              <a:chExt cx="1209675" cy="623680"/>
            </a:xfrm>
          </p:grpSpPr>
          <p:cxnSp>
            <p:nvCxnSpPr>
              <p:cNvPr id="62" name="Straight Connector 61">
                <a:extLst>
                  <a:ext uri="{FF2B5EF4-FFF2-40B4-BE49-F238E27FC236}">
                    <a16:creationId xmlns:a16="http://schemas.microsoft.com/office/drawing/2014/main" id="{977DB5BC-E2AC-49D7-A972-6051201B144A}"/>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765154B-FEDA-4A9B-9CE9-28206018BBEC}"/>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07362C08-9420-44BD-935F-A8BB06523AFE}"/>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64" name="Group 63">
            <a:extLst>
              <a:ext uri="{FF2B5EF4-FFF2-40B4-BE49-F238E27FC236}">
                <a16:creationId xmlns:a16="http://schemas.microsoft.com/office/drawing/2014/main" id="{E6837664-F397-4BA4-B237-3BE76EFDEB8D}"/>
              </a:ext>
            </a:extLst>
          </p:cNvPr>
          <p:cNvGrpSpPr/>
          <p:nvPr/>
        </p:nvGrpSpPr>
        <p:grpSpPr>
          <a:xfrm>
            <a:off x="6710730" y="1409257"/>
            <a:ext cx="806631" cy="623680"/>
            <a:chOff x="6700926" y="1690688"/>
            <a:chExt cx="806631" cy="623680"/>
          </a:xfrm>
        </p:grpSpPr>
        <p:cxnSp>
          <p:nvCxnSpPr>
            <p:cNvPr id="65" name="Straight Connector 64">
              <a:extLst>
                <a:ext uri="{FF2B5EF4-FFF2-40B4-BE49-F238E27FC236}">
                  <a16:creationId xmlns:a16="http://schemas.microsoft.com/office/drawing/2014/main" id="{46E8BF39-2D15-45FD-86EB-D3C461E48B93}"/>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F54A1C2-E072-4B87-B5A2-7EDF8548B3CA}"/>
                </a:ext>
              </a:extLst>
            </p:cNvPr>
            <p:cNvSpPr txBox="1"/>
            <p:nvPr/>
          </p:nvSpPr>
          <p:spPr>
            <a:xfrm>
              <a:off x="6700926" y="1852142"/>
              <a:ext cx="806631" cy="253916"/>
            </a:xfrm>
            <a:prstGeom prst="rect">
              <a:avLst/>
            </a:prstGeom>
            <a:noFill/>
          </p:spPr>
          <p:txBody>
            <a:bodyPr wrap="none" rtlCol="0">
              <a:spAutoFit/>
            </a:bodyPr>
            <a:lstStyle/>
            <a:p>
              <a:r>
                <a:rPr lang="en-US" sz="1050" dirty="0"/>
                <a:t>Exploration</a:t>
              </a:r>
              <a:endParaRPr lang="en-DE" sz="1050" dirty="0"/>
            </a:p>
          </p:txBody>
        </p:sp>
      </p:grpSp>
    </p:spTree>
    <p:extLst>
      <p:ext uri="{BB962C8B-B14F-4D97-AF65-F5344CB8AC3E}">
        <p14:creationId xmlns:p14="http://schemas.microsoft.com/office/powerpoint/2010/main" val="282962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xit"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2" repeatCount="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 calcmode="lin" valueType="num">
                                      <p:cBhvr additive="base">
                                        <p:cTn id="97" dur="500" fill="hold"/>
                                        <p:tgtEl>
                                          <p:spTgt spid="5"/>
                                        </p:tgtEl>
                                        <p:attrNameLst>
                                          <p:attrName>ppt_x</p:attrName>
                                        </p:attrNameLst>
                                      </p:cBhvr>
                                      <p:tavLst>
                                        <p:tav tm="0">
                                          <p:val>
                                            <p:strVal val="1+#ppt_w/2"/>
                                          </p:val>
                                        </p:tav>
                                        <p:tav tm="100000">
                                          <p:val>
                                            <p:strVal val="#ppt_x"/>
                                          </p:val>
                                        </p:tav>
                                      </p:tavLst>
                                    </p:anim>
                                    <p:anim calcmode="lin" valueType="num">
                                      <p:cBhvr additive="base">
                                        <p:cTn id="98" dur="500" fill="hold"/>
                                        <p:tgtEl>
                                          <p:spTgt spid="5"/>
                                        </p:tgtEl>
                                        <p:attrNameLst>
                                          <p:attrName>ppt_y</p:attrName>
                                        </p:attrNameLst>
                                      </p:cBhvr>
                                      <p:tavLst>
                                        <p:tav tm="0">
                                          <p:val>
                                            <p:strVal val="#ppt_y"/>
                                          </p:val>
                                        </p:tav>
                                        <p:tav tm="100000">
                                          <p:val>
                                            <p:strVal val="#ppt_y"/>
                                          </p:val>
                                        </p:tav>
                                      </p:tavLst>
                                    </p:anim>
                                  </p:childTnLst>
                                </p:cTn>
                              </p:par>
                              <p:par>
                                <p:cTn id="99" presetID="1" presetClass="exit" presetSubtype="0" fill="hold" grpId="0" nodeType="withEffect">
                                  <p:stCondLst>
                                    <p:cond delay="0"/>
                                  </p:stCondLst>
                                  <p:childTnLst>
                                    <p:set>
                                      <p:cBhvr>
                                        <p:cTn id="100" dur="1" fill="hold">
                                          <p:stCondLst>
                                            <p:cond delay="0"/>
                                          </p:stCondLst>
                                        </p:cTn>
                                        <p:tgtEl>
                                          <p:spTgt spid="37"/>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7" grpId="0"/>
      <p:bldP spid="52" grpId="0" animBg="1"/>
      <p:bldP spid="53" grpId="0" animBg="1"/>
      <p:bldP spid="54" grpId="0" animBg="1"/>
      <p:bldP spid="55" grpId="0" animBg="1"/>
      <p:bldP spid="56" grpId="0" animBg="1"/>
      <p:bldP spid="57" grpId="0" animBg="1"/>
      <p:bldP spid="5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5EFD8E91-889B-45E8-987D-1A1C5AC0B0B1}"/>
              </a:ext>
            </a:extLst>
          </p:cNvPr>
          <p:cNvGrpSpPr/>
          <p:nvPr/>
        </p:nvGrpSpPr>
        <p:grpSpPr>
          <a:xfrm>
            <a:off x="-1" y="0"/>
            <a:ext cx="12192001" cy="737658"/>
            <a:chOff x="-1" y="0"/>
            <a:chExt cx="12192001" cy="737658"/>
          </a:xfrm>
        </p:grpSpPr>
        <p:sp>
          <p:nvSpPr>
            <p:cNvPr id="53" name="Rectangle 52">
              <a:extLst>
                <a:ext uri="{FF2B5EF4-FFF2-40B4-BE49-F238E27FC236}">
                  <a16:creationId xmlns:a16="http://schemas.microsoft.com/office/drawing/2014/main" id="{57B66277-E956-4174-98C6-8FBC2A8D1EE8}"/>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635FBC24-F263-478C-8ECF-37B3F1A2E989}"/>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Shifts in frontal activity patterns: Exploitation to exploration</a:t>
            </a:r>
            <a:endParaRPr lang="en-DE" sz="3200" dirty="0">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85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15/02/2024 17:38</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18</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
        <p:nvSpPr>
          <p:cNvPr id="46" name="Oval 45">
            <a:extLst>
              <a:ext uri="{FF2B5EF4-FFF2-40B4-BE49-F238E27FC236}">
                <a16:creationId xmlns:a16="http://schemas.microsoft.com/office/drawing/2014/main" id="{F81D14D3-DD9B-407D-AF0E-B6DB670E20D6}"/>
              </a:ext>
            </a:extLst>
          </p:cNvPr>
          <p:cNvSpPr>
            <a:spLocks noChangeAspect="1"/>
          </p:cNvSpPr>
          <p:nvPr/>
        </p:nvSpPr>
        <p:spPr>
          <a:xfrm>
            <a:off x="5365912" y="149811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7" name="Oval 46">
            <a:extLst>
              <a:ext uri="{FF2B5EF4-FFF2-40B4-BE49-F238E27FC236}">
                <a16:creationId xmlns:a16="http://schemas.microsoft.com/office/drawing/2014/main" id="{B4D10A35-1419-43D8-A4FB-834316D14E3E}"/>
              </a:ext>
            </a:extLst>
          </p:cNvPr>
          <p:cNvSpPr>
            <a:spLocks noChangeAspect="1"/>
          </p:cNvSpPr>
          <p:nvPr/>
        </p:nvSpPr>
        <p:spPr>
          <a:xfrm>
            <a:off x="6615510" y="149256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6" name="Group 5">
            <a:extLst>
              <a:ext uri="{FF2B5EF4-FFF2-40B4-BE49-F238E27FC236}">
                <a16:creationId xmlns:a16="http://schemas.microsoft.com/office/drawing/2014/main" id="{5C2E333B-95F8-43DA-AC73-280EAB495C35}"/>
              </a:ext>
            </a:extLst>
          </p:cNvPr>
          <p:cNvGrpSpPr/>
          <p:nvPr/>
        </p:nvGrpSpPr>
        <p:grpSpPr>
          <a:xfrm>
            <a:off x="7822" y="865800"/>
            <a:ext cx="4862775" cy="1811260"/>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mc:AlternateContent xmlns:mc="http://schemas.openxmlformats.org/markup-compatibility/2006">
        <mc:Choice xmlns:psez="http://schemas.microsoft.com/office/powerpoint/2016/sectionzoom" Requires="psez">
          <p:graphicFrame>
            <p:nvGraphicFramePr>
              <p:cNvPr id="29" name="Section Zoom 28">
                <a:extLst>
                  <a:ext uri="{FF2B5EF4-FFF2-40B4-BE49-F238E27FC236}">
                    <a16:creationId xmlns:a16="http://schemas.microsoft.com/office/drawing/2014/main" id="{5F444B8C-2A21-4F1B-87EB-F7E401FD544A}"/>
                  </a:ext>
                </a:extLst>
              </p:cNvPr>
              <p:cNvGraphicFramePr>
                <a:graphicFrameLocks noChangeAspect="1"/>
              </p:cNvGraphicFramePr>
              <p:nvPr>
                <p:extLst>
                  <p:ext uri="{D42A27DB-BD31-4B8C-83A1-F6EECF244321}">
                    <p14:modId xmlns:p14="http://schemas.microsoft.com/office/powerpoint/2010/main" val="3104255272"/>
                  </p:ext>
                </p:extLst>
              </p:nvPr>
            </p:nvGraphicFramePr>
            <p:xfrm>
              <a:off x="6852445" y="819354"/>
              <a:ext cx="2582208" cy="1452492"/>
            </p:xfrm>
            <a:graphic>
              <a:graphicData uri="http://schemas.microsoft.com/office/powerpoint/2016/sectionzoom">
                <psez:sectionZm>
                  <psez:sectionZmObj sectionId="{B16B3BE7-C430-4C2F-AFA5-5D24D657B1F2}">
                    <psez:zmPr id="{15C3FD09-00AC-4F8D-A1B2-8B47B5D779E4}" transitionDur="1000">
                      <p166:blipFill xmlns:p166="http://schemas.microsoft.com/office/powerpoint/2016/6/main">
                        <a:blip r:embed="rId10"/>
                        <a:stretch>
                          <a:fillRect/>
                        </a:stretch>
                      </p166:blipFill>
                      <p166:spPr xmlns:p166="http://schemas.microsoft.com/office/powerpoint/2016/6/main">
                        <a:xfrm>
                          <a:off x="0" y="0"/>
                          <a:ext cx="2582208" cy="1452492"/>
                        </a:xfrm>
                        <a:prstGeom prst="rect">
                          <a:avLst/>
                        </a:prstGeom>
                        <a:ln w="3175">
                          <a:noFill/>
                        </a:ln>
                      </p166:spPr>
                    </psez:zmPr>
                  </psez:sectionZmObj>
                </psez:sectionZm>
              </a:graphicData>
            </a:graphic>
          </p:graphicFrame>
        </mc:Choice>
        <mc:Fallback>
          <p:pic>
            <p:nvPicPr>
              <p:cNvPr id="29" name="Section Zoom 28">
                <a:hlinkClick r:id="rId11" action="ppaction://hlinksldjump"/>
                <a:extLst>
                  <a:ext uri="{FF2B5EF4-FFF2-40B4-BE49-F238E27FC236}">
                    <a16:creationId xmlns:a16="http://schemas.microsoft.com/office/drawing/2014/main" id="{5F444B8C-2A21-4F1B-87EB-F7E401FD544A}"/>
                  </a:ext>
                </a:extLst>
              </p:cNvPr>
              <p:cNvPicPr>
                <a:picLocks noGrp="1" noRot="1" noChangeAspect="1" noMove="1" noResize="1" noEditPoints="1" noAdjustHandles="1" noChangeArrowheads="1" noChangeShapeType="1"/>
              </p:cNvPicPr>
              <p:nvPr/>
            </p:nvPicPr>
            <p:blipFill>
              <a:blip r:embed="rId10"/>
              <a:stretch>
                <a:fillRect/>
              </a:stretch>
            </p:blipFill>
            <p:spPr>
              <a:xfrm>
                <a:off x="6852445" y="819354"/>
                <a:ext cx="2582208" cy="1452492"/>
              </a:xfrm>
              <a:prstGeom prst="rect">
                <a:avLst/>
              </a:prstGeom>
              <a:ln w="3175">
                <a:noFill/>
              </a:ln>
            </p:spPr>
          </p:pic>
        </mc:Fallback>
      </mc:AlternateContent>
    </p:spTree>
    <p:extLst>
      <p:ext uri="{BB962C8B-B14F-4D97-AF65-F5344CB8AC3E}">
        <p14:creationId xmlns:p14="http://schemas.microsoft.com/office/powerpoint/2010/main" val="3539015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50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50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50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2"/>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P spid="46" grpId="0" animBg="1"/>
      <p:bldP spid="46" grpId="1" animBg="1"/>
      <p:bldP spid="47" grpId="0" animBg="1"/>
      <p:bldP spid="4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012111CF-8166-4C31-B652-62A31E4FFF41}"/>
              </a:ext>
            </a:extLst>
          </p:cNvPr>
          <p:cNvGrpSpPr/>
          <p:nvPr/>
        </p:nvGrpSpPr>
        <p:grpSpPr>
          <a:xfrm>
            <a:off x="8269758" y="2132895"/>
            <a:ext cx="3498241" cy="4848716"/>
            <a:chOff x="5933459" y="2184375"/>
            <a:chExt cx="795404" cy="1102466"/>
          </a:xfrm>
        </p:grpSpPr>
        <p:pic>
          <p:nvPicPr>
            <p:cNvPr id="76" name="Picture 75">
              <a:extLst>
                <a:ext uri="{FF2B5EF4-FFF2-40B4-BE49-F238E27FC236}">
                  <a16:creationId xmlns:a16="http://schemas.microsoft.com/office/drawing/2014/main" id="{FF7864B8-61CF-43DC-95F4-4F3F21FB4A6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5933459" y="2566193"/>
              <a:ext cx="716630" cy="720648"/>
            </a:xfrm>
            <a:prstGeom prst="rect">
              <a:avLst/>
            </a:prstGeom>
          </p:spPr>
        </p:pic>
        <p:grpSp>
          <p:nvGrpSpPr>
            <p:cNvPr id="77" name="Group 76">
              <a:extLst>
                <a:ext uri="{FF2B5EF4-FFF2-40B4-BE49-F238E27FC236}">
                  <a16:creationId xmlns:a16="http://schemas.microsoft.com/office/drawing/2014/main" id="{8F8F284D-E447-45E8-8096-A99392BC4338}"/>
                </a:ext>
              </a:extLst>
            </p:cNvPr>
            <p:cNvGrpSpPr/>
            <p:nvPr/>
          </p:nvGrpSpPr>
          <p:grpSpPr>
            <a:xfrm>
              <a:off x="5991302" y="2184375"/>
              <a:ext cx="737561" cy="440773"/>
              <a:chOff x="5983965" y="2169252"/>
              <a:chExt cx="737561" cy="440773"/>
            </a:xfrm>
          </p:grpSpPr>
          <p:sp>
            <p:nvSpPr>
              <p:cNvPr id="78" name="TextBox 77">
                <a:extLst>
                  <a:ext uri="{FF2B5EF4-FFF2-40B4-BE49-F238E27FC236}">
                    <a16:creationId xmlns:a16="http://schemas.microsoft.com/office/drawing/2014/main" id="{B81E8ED8-2457-46C8-A4FB-A764E93710D2}"/>
                  </a:ext>
                </a:extLst>
              </p:cNvPr>
              <p:cNvSpPr txBox="1"/>
              <p:nvPr/>
            </p:nvSpPr>
            <p:spPr>
              <a:xfrm>
                <a:off x="6062739" y="2282359"/>
                <a:ext cx="580013" cy="188946"/>
              </a:xfrm>
              <a:prstGeom prst="rect">
                <a:avLst/>
              </a:prstGeom>
              <a:noFill/>
            </p:spPr>
            <p:txBody>
              <a:bodyPr wrap="square" rtlCol="0">
                <a:spAutoFit/>
              </a:bodyPr>
              <a:lstStyle/>
              <a:p>
                <a:pPr algn="ctr"/>
                <a:r>
                  <a:rPr lang="en-US" sz="2400" dirty="0"/>
                  <a:t>Now, I know what’s going on!</a:t>
                </a:r>
                <a:endParaRPr lang="en-DE" sz="2800" dirty="0"/>
              </a:p>
            </p:txBody>
          </p:sp>
          <p:sp>
            <p:nvSpPr>
              <p:cNvPr id="79" name="Thought Bubble: Cloud 78">
                <a:extLst>
                  <a:ext uri="{FF2B5EF4-FFF2-40B4-BE49-F238E27FC236}">
                    <a16:creationId xmlns:a16="http://schemas.microsoft.com/office/drawing/2014/main" id="{C6385208-725E-46CF-9A14-3B8504F457F5}"/>
                  </a:ext>
                </a:extLst>
              </p:cNvPr>
              <p:cNvSpPr/>
              <p:nvPr/>
            </p:nvSpPr>
            <p:spPr>
              <a:xfrm>
                <a:off x="5983965" y="2169252"/>
                <a:ext cx="737561" cy="440773"/>
              </a:xfrm>
              <a:prstGeom prst="cloudCallout">
                <a:avLst>
                  <a:gd name="adj1" fmla="val 17339"/>
                  <a:gd name="adj2" fmla="val 65448"/>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13" name="Group 12">
            <a:extLst>
              <a:ext uri="{FF2B5EF4-FFF2-40B4-BE49-F238E27FC236}">
                <a16:creationId xmlns:a16="http://schemas.microsoft.com/office/drawing/2014/main" id="{009203E4-710B-4DF5-BD4B-F2A80E67F821}"/>
              </a:ext>
            </a:extLst>
          </p:cNvPr>
          <p:cNvGrpSpPr/>
          <p:nvPr/>
        </p:nvGrpSpPr>
        <p:grpSpPr>
          <a:xfrm>
            <a:off x="4905728" y="1160563"/>
            <a:ext cx="3243844" cy="5303184"/>
            <a:chOff x="4988683" y="968734"/>
            <a:chExt cx="3243844" cy="5303184"/>
          </a:xfrm>
        </p:grpSpPr>
        <p:pic>
          <p:nvPicPr>
            <p:cNvPr id="74" name="Picture 73">
              <a:extLst>
                <a:ext uri="{FF2B5EF4-FFF2-40B4-BE49-F238E27FC236}">
                  <a16:creationId xmlns:a16="http://schemas.microsoft.com/office/drawing/2014/main" id="{F692335A-FFD8-4B74-B7EE-1F975F17AD6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198912" y="3124200"/>
              <a:ext cx="2365676" cy="3147718"/>
            </a:xfrm>
            <a:prstGeom prst="rect">
              <a:avLst/>
            </a:prstGeom>
          </p:spPr>
        </p:pic>
        <p:sp>
          <p:nvSpPr>
            <p:cNvPr id="80" name="Thought Bubble: Cloud 79">
              <a:extLst>
                <a:ext uri="{FF2B5EF4-FFF2-40B4-BE49-F238E27FC236}">
                  <a16:creationId xmlns:a16="http://schemas.microsoft.com/office/drawing/2014/main" id="{E87CBB93-4F04-4F4A-A88D-2FAF7FD4F69E}"/>
                </a:ext>
              </a:extLst>
            </p:cNvPr>
            <p:cNvSpPr/>
            <p:nvPr/>
          </p:nvSpPr>
          <p:spPr>
            <a:xfrm>
              <a:off x="4988683" y="968734"/>
              <a:ext cx="3243844" cy="1938548"/>
            </a:xfrm>
            <a:prstGeom prst="cloudCallout">
              <a:avLst>
                <a:gd name="adj1" fmla="val -6739"/>
                <a:gd name="adj2" fmla="val 62991"/>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6" name="TextBox 85">
              <a:extLst>
                <a:ext uri="{FF2B5EF4-FFF2-40B4-BE49-F238E27FC236}">
                  <a16:creationId xmlns:a16="http://schemas.microsoft.com/office/drawing/2014/main" id="{8EC286DA-39B1-4331-A4A0-E3648FC6F104}"/>
                </a:ext>
              </a:extLst>
            </p:cNvPr>
            <p:cNvSpPr txBox="1"/>
            <p:nvPr/>
          </p:nvSpPr>
          <p:spPr>
            <a:xfrm>
              <a:off x="5280851" y="1657416"/>
              <a:ext cx="2951676" cy="461665"/>
            </a:xfrm>
            <a:prstGeom prst="rect">
              <a:avLst/>
            </a:prstGeom>
            <a:noFill/>
          </p:spPr>
          <p:txBody>
            <a:bodyPr wrap="square">
              <a:spAutoFit/>
            </a:bodyPr>
            <a:lstStyle/>
            <a:p>
              <a:r>
                <a:rPr lang="en-US" sz="2400" dirty="0"/>
                <a:t>What is going on???</a:t>
              </a:r>
              <a:endParaRPr lang="en-DE" sz="2800" dirty="0"/>
            </a:p>
          </p:txBody>
        </p:sp>
      </p:grpSp>
      <p:grpSp>
        <p:nvGrpSpPr>
          <p:cNvPr id="88" name="Group 87">
            <a:extLst>
              <a:ext uri="{FF2B5EF4-FFF2-40B4-BE49-F238E27FC236}">
                <a16:creationId xmlns:a16="http://schemas.microsoft.com/office/drawing/2014/main" id="{9ECE9AE4-3668-4128-B08E-92A347563D6F}"/>
              </a:ext>
            </a:extLst>
          </p:cNvPr>
          <p:cNvGrpSpPr/>
          <p:nvPr/>
        </p:nvGrpSpPr>
        <p:grpSpPr>
          <a:xfrm>
            <a:off x="862333" y="2163625"/>
            <a:ext cx="3364030" cy="4898546"/>
            <a:chOff x="5991302" y="2184375"/>
            <a:chExt cx="764888" cy="1113796"/>
          </a:xfrm>
        </p:grpSpPr>
        <p:pic>
          <p:nvPicPr>
            <p:cNvPr id="89" name="Picture 88">
              <a:extLst>
                <a:ext uri="{FF2B5EF4-FFF2-40B4-BE49-F238E27FC236}">
                  <a16:creationId xmlns:a16="http://schemas.microsoft.com/office/drawing/2014/main" id="{AAA56207-8E7A-4D7E-BC7C-ECBEDB0788D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035542" y="2577523"/>
              <a:ext cx="720648" cy="720648"/>
            </a:xfrm>
            <a:prstGeom prst="rect">
              <a:avLst/>
            </a:prstGeom>
          </p:spPr>
        </p:pic>
        <p:grpSp>
          <p:nvGrpSpPr>
            <p:cNvPr id="90" name="Group 89">
              <a:extLst>
                <a:ext uri="{FF2B5EF4-FFF2-40B4-BE49-F238E27FC236}">
                  <a16:creationId xmlns:a16="http://schemas.microsoft.com/office/drawing/2014/main" id="{AE6B6758-96BE-417D-97E4-D664C2ED9C92}"/>
                </a:ext>
              </a:extLst>
            </p:cNvPr>
            <p:cNvGrpSpPr/>
            <p:nvPr/>
          </p:nvGrpSpPr>
          <p:grpSpPr>
            <a:xfrm>
              <a:off x="5991302" y="2184375"/>
              <a:ext cx="737561" cy="440773"/>
              <a:chOff x="5983965" y="2169252"/>
              <a:chExt cx="737561" cy="440773"/>
            </a:xfrm>
          </p:grpSpPr>
          <p:sp>
            <p:nvSpPr>
              <p:cNvPr id="91" name="TextBox 90">
                <a:extLst>
                  <a:ext uri="{FF2B5EF4-FFF2-40B4-BE49-F238E27FC236}">
                    <a16:creationId xmlns:a16="http://schemas.microsoft.com/office/drawing/2014/main" id="{CBA70F66-3147-4214-ADE5-3EE0D6406C85}"/>
                  </a:ext>
                </a:extLst>
              </p:cNvPr>
              <p:cNvSpPr txBox="1"/>
              <p:nvPr/>
            </p:nvSpPr>
            <p:spPr>
              <a:xfrm>
                <a:off x="6062739" y="2301145"/>
                <a:ext cx="580013" cy="188946"/>
              </a:xfrm>
              <a:prstGeom prst="rect">
                <a:avLst/>
              </a:prstGeom>
              <a:noFill/>
            </p:spPr>
            <p:txBody>
              <a:bodyPr wrap="square" rtlCol="0">
                <a:spAutoFit/>
              </a:bodyPr>
              <a:lstStyle/>
              <a:p>
                <a:pPr algn="ctr"/>
                <a:r>
                  <a:rPr lang="en-US" sz="2400" dirty="0"/>
                  <a:t>I know what to expect</a:t>
                </a:r>
                <a:endParaRPr lang="en-DE" sz="2800" dirty="0"/>
              </a:p>
            </p:txBody>
          </p:sp>
          <p:sp>
            <p:nvSpPr>
              <p:cNvPr id="92" name="Thought Bubble: Cloud 91">
                <a:extLst>
                  <a:ext uri="{FF2B5EF4-FFF2-40B4-BE49-F238E27FC236}">
                    <a16:creationId xmlns:a16="http://schemas.microsoft.com/office/drawing/2014/main" id="{02A080D8-0CA4-4C23-B01A-4E46DB867386}"/>
                  </a:ext>
                </a:extLst>
              </p:cNvPr>
              <p:cNvSpPr/>
              <p:nvPr/>
            </p:nvSpPr>
            <p:spPr>
              <a:xfrm>
                <a:off x="5983965" y="2169252"/>
                <a:ext cx="737561"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sp>
        <p:nvSpPr>
          <p:cNvPr id="93" name="TextBox 92">
            <a:extLst>
              <a:ext uri="{FF2B5EF4-FFF2-40B4-BE49-F238E27FC236}">
                <a16:creationId xmlns:a16="http://schemas.microsoft.com/office/drawing/2014/main" id="{B09089A2-3E12-4E79-AAFE-500D5F7AA599}"/>
              </a:ext>
            </a:extLst>
          </p:cNvPr>
          <p:cNvSpPr txBox="1"/>
          <p:nvPr/>
        </p:nvSpPr>
        <p:spPr>
          <a:xfrm>
            <a:off x="2497056" y="197755"/>
            <a:ext cx="8061188" cy="923330"/>
          </a:xfrm>
          <a:prstGeom prst="rect">
            <a:avLst/>
          </a:prstGeom>
          <a:noFill/>
        </p:spPr>
        <p:txBody>
          <a:bodyPr wrap="square">
            <a:spAutoFit/>
          </a:bodyPr>
          <a:lstStyle/>
          <a:p>
            <a:pPr algn="ctr"/>
            <a:r>
              <a:rPr lang="en-US" sz="5400" b="1" dirty="0"/>
              <a:t>Alteration of Expectations</a:t>
            </a:r>
            <a:endParaRPr lang="en-DE" sz="6000" b="1" dirty="0"/>
          </a:p>
        </p:txBody>
      </p:sp>
      <p:sp>
        <p:nvSpPr>
          <p:cNvPr id="15" name="Freeform: Shape 14">
            <a:extLst>
              <a:ext uri="{FF2B5EF4-FFF2-40B4-BE49-F238E27FC236}">
                <a16:creationId xmlns:a16="http://schemas.microsoft.com/office/drawing/2014/main" id="{C2FB4EB2-F854-4D5D-B506-A84FE7ADF14E}"/>
              </a:ext>
            </a:extLst>
          </p:cNvPr>
          <p:cNvSpPr/>
          <p:nvPr/>
        </p:nvSpPr>
        <p:spPr>
          <a:xfrm>
            <a:off x="3476625" y="3962400"/>
            <a:ext cx="1276350" cy="942975"/>
          </a:xfrm>
          <a:custGeom>
            <a:avLst/>
            <a:gdLst>
              <a:gd name="connsiteX0" fmla="*/ 0 w 1276350"/>
              <a:gd name="connsiteY0" fmla="*/ 942975 h 942975"/>
              <a:gd name="connsiteX1" fmla="*/ 219075 w 1276350"/>
              <a:gd name="connsiteY1" fmla="*/ 571500 h 942975"/>
              <a:gd name="connsiteX2" fmla="*/ 666750 w 1276350"/>
              <a:gd name="connsiteY2" fmla="*/ 209550 h 942975"/>
              <a:gd name="connsiteX3" fmla="*/ 1276350 w 1276350"/>
              <a:gd name="connsiteY3" fmla="*/ 0 h 942975"/>
            </a:gdLst>
            <a:ahLst/>
            <a:cxnLst>
              <a:cxn ang="0">
                <a:pos x="connsiteX0" y="connsiteY0"/>
              </a:cxn>
              <a:cxn ang="0">
                <a:pos x="connsiteX1" y="connsiteY1"/>
              </a:cxn>
              <a:cxn ang="0">
                <a:pos x="connsiteX2" y="connsiteY2"/>
              </a:cxn>
              <a:cxn ang="0">
                <a:pos x="connsiteX3" y="connsiteY3"/>
              </a:cxn>
            </a:cxnLst>
            <a:rect l="l" t="t" r="r" b="b"/>
            <a:pathLst>
              <a:path w="1276350" h="942975">
                <a:moveTo>
                  <a:pt x="0" y="942975"/>
                </a:moveTo>
                <a:cubicBezTo>
                  <a:pt x="53975" y="818356"/>
                  <a:pt x="107950" y="693738"/>
                  <a:pt x="219075" y="571500"/>
                </a:cubicBezTo>
                <a:cubicBezTo>
                  <a:pt x="330200" y="449262"/>
                  <a:pt x="490538" y="304800"/>
                  <a:pt x="666750" y="209550"/>
                </a:cubicBezTo>
                <a:cubicBezTo>
                  <a:pt x="842962" y="114300"/>
                  <a:pt x="1276350" y="0"/>
                  <a:pt x="1276350" y="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4" name="Freeform: Shape 93">
            <a:extLst>
              <a:ext uri="{FF2B5EF4-FFF2-40B4-BE49-F238E27FC236}">
                <a16:creationId xmlns:a16="http://schemas.microsoft.com/office/drawing/2014/main" id="{0357BBAE-BF74-4DFE-B50A-E1E6D4B8C413}"/>
              </a:ext>
            </a:extLst>
          </p:cNvPr>
          <p:cNvSpPr/>
          <p:nvPr/>
        </p:nvSpPr>
        <p:spPr>
          <a:xfrm rot="4005516">
            <a:off x="7653896" y="3898556"/>
            <a:ext cx="1276350" cy="942975"/>
          </a:xfrm>
          <a:custGeom>
            <a:avLst/>
            <a:gdLst>
              <a:gd name="connsiteX0" fmla="*/ 0 w 1276350"/>
              <a:gd name="connsiteY0" fmla="*/ 942975 h 942975"/>
              <a:gd name="connsiteX1" fmla="*/ 219075 w 1276350"/>
              <a:gd name="connsiteY1" fmla="*/ 571500 h 942975"/>
              <a:gd name="connsiteX2" fmla="*/ 666750 w 1276350"/>
              <a:gd name="connsiteY2" fmla="*/ 209550 h 942975"/>
              <a:gd name="connsiteX3" fmla="*/ 1276350 w 1276350"/>
              <a:gd name="connsiteY3" fmla="*/ 0 h 942975"/>
            </a:gdLst>
            <a:ahLst/>
            <a:cxnLst>
              <a:cxn ang="0">
                <a:pos x="connsiteX0" y="connsiteY0"/>
              </a:cxn>
              <a:cxn ang="0">
                <a:pos x="connsiteX1" y="connsiteY1"/>
              </a:cxn>
              <a:cxn ang="0">
                <a:pos x="connsiteX2" y="connsiteY2"/>
              </a:cxn>
              <a:cxn ang="0">
                <a:pos x="connsiteX3" y="connsiteY3"/>
              </a:cxn>
            </a:cxnLst>
            <a:rect l="l" t="t" r="r" b="b"/>
            <a:pathLst>
              <a:path w="1276350" h="942975">
                <a:moveTo>
                  <a:pt x="0" y="942975"/>
                </a:moveTo>
                <a:cubicBezTo>
                  <a:pt x="53975" y="818356"/>
                  <a:pt x="107950" y="693738"/>
                  <a:pt x="219075" y="571500"/>
                </a:cubicBezTo>
                <a:cubicBezTo>
                  <a:pt x="330200" y="449262"/>
                  <a:pt x="490538" y="304800"/>
                  <a:pt x="666750" y="209550"/>
                </a:cubicBezTo>
                <a:cubicBezTo>
                  <a:pt x="842962" y="114300"/>
                  <a:pt x="1276350" y="0"/>
                  <a:pt x="1276350" y="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84032005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a:extLst>
            <a:ext uri="{FF2B5EF4-FFF2-40B4-BE49-F238E27FC236}">
              <a16:creationId xmlns:a16="http://schemas.microsoft.com/office/drawing/2014/main" id="{F53B0EA6-77ED-1B91-8070-4C9898440436}"/>
            </a:ext>
          </a:extLst>
        </p:cNvPr>
        <p:cNvGrpSpPr/>
        <p:nvPr/>
      </p:nvGrpSpPr>
      <p:grpSpPr>
        <a:xfrm>
          <a:off x="0" y="0"/>
          <a:ext cx="0" cy="0"/>
          <a:chOff x="0" y="0"/>
          <a:chExt cx="0" cy="0"/>
        </a:xfrm>
      </p:grpSpPr>
      <p:grpSp>
        <p:nvGrpSpPr>
          <p:cNvPr id="4" name="Graphic 14">
            <a:extLst>
              <a:ext uri="{FF2B5EF4-FFF2-40B4-BE49-F238E27FC236}">
                <a16:creationId xmlns:a16="http://schemas.microsoft.com/office/drawing/2014/main" id="{AEEF38DC-2DE8-40B9-90AE-A0FC45722D07}"/>
              </a:ext>
            </a:extLst>
          </p:cNvPr>
          <p:cNvGrpSpPr/>
          <p:nvPr/>
        </p:nvGrpSpPr>
        <p:grpSpPr>
          <a:xfrm>
            <a:off x="3579110" y="1142479"/>
            <a:ext cx="4774926" cy="2396577"/>
            <a:chOff x="3577130" y="1093169"/>
            <a:chExt cx="4774926" cy="2396577"/>
          </a:xfrm>
        </p:grpSpPr>
        <p:grpSp>
          <p:nvGrpSpPr>
            <p:cNvPr id="6" name="Graphic 14">
              <a:extLst>
                <a:ext uri="{FF2B5EF4-FFF2-40B4-BE49-F238E27FC236}">
                  <a16:creationId xmlns:a16="http://schemas.microsoft.com/office/drawing/2014/main" id="{968AF895-E463-4EF5-8247-D5766BA1C532}"/>
                </a:ext>
              </a:extLst>
            </p:cNvPr>
            <p:cNvGrpSpPr/>
            <p:nvPr/>
          </p:nvGrpSpPr>
          <p:grpSpPr>
            <a:xfrm>
              <a:off x="4022088" y="1093169"/>
              <a:ext cx="3961387" cy="2396577"/>
              <a:chOff x="4022088" y="1093169"/>
              <a:chExt cx="3961387" cy="2396577"/>
            </a:xfrm>
            <a:solidFill>
              <a:srgbClr val="000000"/>
            </a:solidFill>
          </p:grpSpPr>
          <p:sp>
            <p:nvSpPr>
              <p:cNvPr id="7" name="Freeform: Shape 6">
                <a:extLst>
                  <a:ext uri="{FF2B5EF4-FFF2-40B4-BE49-F238E27FC236}">
                    <a16:creationId xmlns:a16="http://schemas.microsoft.com/office/drawing/2014/main" id="{939C8BAE-9BE3-4010-94C3-787F0CDF6D4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8" name="Graphic 14">
                <a:extLst>
                  <a:ext uri="{FF2B5EF4-FFF2-40B4-BE49-F238E27FC236}">
                    <a16:creationId xmlns:a16="http://schemas.microsoft.com/office/drawing/2014/main" id="{19BC101E-36D9-4E99-BE41-7EF4B2783458}"/>
                  </a:ext>
                </a:extLst>
              </p:cNvPr>
              <p:cNvGrpSpPr/>
              <p:nvPr/>
            </p:nvGrpSpPr>
            <p:grpSpPr>
              <a:xfrm>
                <a:off x="4022088" y="1488809"/>
                <a:ext cx="805043" cy="1173559"/>
                <a:chOff x="4022088" y="1488809"/>
                <a:chExt cx="805043" cy="1173559"/>
              </a:xfrm>
              <a:solidFill>
                <a:srgbClr val="000000"/>
              </a:solidFill>
            </p:grpSpPr>
            <p:sp>
              <p:nvSpPr>
                <p:cNvPr id="12" name="Freeform: Shape 11">
                  <a:extLst>
                    <a:ext uri="{FF2B5EF4-FFF2-40B4-BE49-F238E27FC236}">
                      <a16:creationId xmlns:a16="http://schemas.microsoft.com/office/drawing/2014/main" id="{1AFEF5B6-5B2F-4CF9-95B2-61522218624D}"/>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13" name="Freeform: Shape 12">
                  <a:extLst>
                    <a:ext uri="{FF2B5EF4-FFF2-40B4-BE49-F238E27FC236}">
                      <a16:creationId xmlns:a16="http://schemas.microsoft.com/office/drawing/2014/main" id="{93CD8A21-B3DB-40B6-BA6F-BC37753D8786}"/>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16" name="Graphic 14">
                <a:extLst>
                  <a:ext uri="{FF2B5EF4-FFF2-40B4-BE49-F238E27FC236}">
                    <a16:creationId xmlns:a16="http://schemas.microsoft.com/office/drawing/2014/main" id="{3F5C857D-8A8E-4D41-9F4C-00F4E83622AF}"/>
                  </a:ext>
                </a:extLst>
              </p:cNvPr>
              <p:cNvGrpSpPr/>
              <p:nvPr/>
            </p:nvGrpSpPr>
            <p:grpSpPr>
              <a:xfrm>
                <a:off x="7177861" y="1549546"/>
                <a:ext cx="805614" cy="1120096"/>
                <a:chOff x="7177861" y="1549546"/>
                <a:chExt cx="805614" cy="1120096"/>
              </a:xfrm>
              <a:solidFill>
                <a:srgbClr val="000000"/>
              </a:solidFill>
            </p:grpSpPr>
            <p:sp>
              <p:nvSpPr>
                <p:cNvPr id="17" name="Freeform: Shape 16">
                  <a:extLst>
                    <a:ext uri="{FF2B5EF4-FFF2-40B4-BE49-F238E27FC236}">
                      <a16:creationId xmlns:a16="http://schemas.microsoft.com/office/drawing/2014/main" id="{410331FE-5906-452F-809D-58EEBC43251F}"/>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18" name="Freeform: Shape 17">
                  <a:extLst>
                    <a:ext uri="{FF2B5EF4-FFF2-40B4-BE49-F238E27FC236}">
                      <a16:creationId xmlns:a16="http://schemas.microsoft.com/office/drawing/2014/main" id="{EB542B67-C017-4FB5-889D-D38B17BCAE1F}"/>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a:p>
              </p:txBody>
            </p:sp>
          </p:grpSp>
          <p:sp>
            <p:nvSpPr>
              <p:cNvPr id="20" name="Freeform: Shape 19">
                <a:extLst>
                  <a:ext uri="{FF2B5EF4-FFF2-40B4-BE49-F238E27FC236}">
                    <a16:creationId xmlns:a16="http://schemas.microsoft.com/office/drawing/2014/main" id="{F9AF6BC8-1134-4F87-8A12-89D613590E6F}"/>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grpSp>
        <p:grpSp>
          <p:nvGrpSpPr>
            <p:cNvPr id="21" name="Graphic 14">
              <a:extLst>
                <a:ext uri="{FF2B5EF4-FFF2-40B4-BE49-F238E27FC236}">
                  <a16:creationId xmlns:a16="http://schemas.microsoft.com/office/drawing/2014/main" id="{622AC602-F74F-4851-82F3-53C643F129FB}"/>
                </a:ext>
              </a:extLst>
            </p:cNvPr>
            <p:cNvGrpSpPr/>
            <p:nvPr/>
          </p:nvGrpSpPr>
          <p:grpSpPr>
            <a:xfrm>
              <a:off x="3577130" y="2618395"/>
              <a:ext cx="1545616" cy="448190"/>
              <a:chOff x="3577130" y="2618395"/>
              <a:chExt cx="1545616" cy="448190"/>
            </a:xfrm>
          </p:grpSpPr>
          <p:sp>
            <p:nvSpPr>
              <p:cNvPr id="22" name="Freeform: Shape 21">
                <a:extLst>
                  <a:ext uri="{FF2B5EF4-FFF2-40B4-BE49-F238E27FC236}">
                    <a16:creationId xmlns:a16="http://schemas.microsoft.com/office/drawing/2014/main" id="{A76A88B3-918E-4B81-A4E7-FC4BA54D2A38}"/>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E734F06A-379E-438A-9F22-C1548E933D7B}"/>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sp>
            <p:nvSpPr>
              <p:cNvPr id="24" name="TextBox 23">
                <a:extLst>
                  <a:ext uri="{FF2B5EF4-FFF2-40B4-BE49-F238E27FC236}">
                    <a16:creationId xmlns:a16="http://schemas.microsoft.com/office/drawing/2014/main" id="{99270FEC-BFE0-4A37-8E8A-A638EA616143}"/>
                  </a:ext>
                </a:extLst>
              </p:cNvPr>
              <p:cNvSpPr txBox="1"/>
              <p:nvPr/>
            </p:nvSpPr>
            <p:spPr>
              <a:xfrm rot="21584668">
                <a:off x="3577130" y="2618395"/>
                <a:ext cx="1545616" cy="348557"/>
              </a:xfrm>
              <a:prstGeom prst="rect">
                <a:avLst/>
              </a:prstGeom>
              <a:noFill/>
            </p:spPr>
            <p:txBody>
              <a:bodyPr wrap="none" rtlCol="0">
                <a:spAutoFit/>
              </a:bodyPr>
              <a:lstStyle/>
              <a:p>
                <a:pPr algn="l"/>
                <a:r>
                  <a:rPr lang="en-DE" sz="1665" b="1" spc="0" baseline="0" dirty="0">
                    <a:solidFill>
                      <a:schemeClr val="bg1"/>
                    </a:solidFill>
                    <a:latin typeface="Georgia"/>
                    <a:sym typeface="Georgia"/>
                    <a:rtl val="0"/>
                  </a:rPr>
                  <a:t>Exploitation</a:t>
                </a:r>
              </a:p>
            </p:txBody>
          </p:sp>
        </p:grpSp>
        <p:grpSp>
          <p:nvGrpSpPr>
            <p:cNvPr id="25" name="Graphic 14">
              <a:extLst>
                <a:ext uri="{FF2B5EF4-FFF2-40B4-BE49-F238E27FC236}">
                  <a16:creationId xmlns:a16="http://schemas.microsoft.com/office/drawing/2014/main" id="{BFF39674-6F90-40A9-A0D6-2C35D76505EE}"/>
                </a:ext>
              </a:extLst>
            </p:cNvPr>
            <p:cNvGrpSpPr/>
            <p:nvPr/>
          </p:nvGrpSpPr>
          <p:grpSpPr>
            <a:xfrm>
              <a:off x="6759953" y="2604225"/>
              <a:ext cx="1592103" cy="472317"/>
              <a:chOff x="6759953" y="2604225"/>
              <a:chExt cx="1592103" cy="472317"/>
            </a:xfrm>
          </p:grpSpPr>
          <p:sp>
            <p:nvSpPr>
              <p:cNvPr id="26" name="Freeform: Shape 25">
                <a:extLst>
                  <a:ext uri="{FF2B5EF4-FFF2-40B4-BE49-F238E27FC236}">
                    <a16:creationId xmlns:a16="http://schemas.microsoft.com/office/drawing/2014/main" id="{7830C9AD-9798-4D29-8B64-6A322F1A3AAE}"/>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7" name="Freeform: Shape 26">
                <a:extLst>
                  <a:ext uri="{FF2B5EF4-FFF2-40B4-BE49-F238E27FC236}">
                    <a16:creationId xmlns:a16="http://schemas.microsoft.com/office/drawing/2014/main" id="{806CE334-F2A9-4E51-B837-1DC2F99DB48D}"/>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sp>
            <p:nvSpPr>
              <p:cNvPr id="28" name="TextBox 27">
                <a:extLst>
                  <a:ext uri="{FF2B5EF4-FFF2-40B4-BE49-F238E27FC236}">
                    <a16:creationId xmlns:a16="http://schemas.microsoft.com/office/drawing/2014/main" id="{CB32D3F3-2F63-4BA8-A8BF-39CC08179C54}"/>
                  </a:ext>
                </a:extLst>
              </p:cNvPr>
              <p:cNvSpPr txBox="1"/>
              <p:nvPr/>
            </p:nvSpPr>
            <p:spPr>
              <a:xfrm rot="21584668">
                <a:off x="6759953" y="2604225"/>
                <a:ext cx="1592103" cy="367665"/>
              </a:xfrm>
              <a:prstGeom prst="rect">
                <a:avLst/>
              </a:prstGeom>
              <a:noFill/>
            </p:spPr>
            <p:txBody>
              <a:bodyPr wrap="none" rtlCol="0">
                <a:spAutoFit/>
              </a:bodyPr>
              <a:lstStyle/>
              <a:p>
                <a:pPr algn="l"/>
                <a:r>
                  <a:rPr lang="en-DE" sz="1789" b="1" spc="0" baseline="0" dirty="0">
                    <a:solidFill>
                      <a:schemeClr val="bg1"/>
                    </a:solidFill>
                    <a:latin typeface="Georgia"/>
                    <a:sym typeface="Georgia"/>
                    <a:rtl val="0"/>
                  </a:rPr>
                  <a:t>Exploration</a:t>
                </a:r>
              </a:p>
            </p:txBody>
          </p:sp>
        </p:grpSp>
      </p:grpSp>
      <p:sp>
        <p:nvSpPr>
          <p:cNvPr id="3" name="TextBox 2">
            <a:extLst>
              <a:ext uri="{FF2B5EF4-FFF2-40B4-BE49-F238E27FC236}">
                <a16:creationId xmlns:a16="http://schemas.microsoft.com/office/drawing/2014/main" id="{834645AA-F18C-7A5E-C714-6670255E15AC}"/>
              </a:ext>
            </a:extLst>
          </p:cNvPr>
          <p:cNvSpPr txBox="1"/>
          <p:nvPr/>
        </p:nvSpPr>
        <p:spPr>
          <a:xfrm>
            <a:off x="1565698" y="3949551"/>
            <a:ext cx="9005455" cy="1077218"/>
          </a:xfrm>
          <a:prstGeom prst="rect">
            <a:avLst/>
          </a:prstGeom>
          <a:noFill/>
        </p:spPr>
        <p:txBody>
          <a:bodyPr wrap="square">
            <a:spAutoFit/>
          </a:bodyPr>
          <a:lstStyle/>
          <a:p>
            <a:pPr algn="ctr"/>
            <a:r>
              <a:rPr lang="en-US" sz="3200" dirty="0">
                <a:latin typeface="Georgia" panose="02040502050405020303" pitchFamily="18" charset="0"/>
              </a:rPr>
              <a:t>Navigating Uncertainty: Neural Mechanisms of Probabilistic Foraging in Mongolian Gerbils</a:t>
            </a:r>
            <a:endParaRPr lang="en-US" sz="3200" dirty="0"/>
          </a:p>
        </p:txBody>
      </p:sp>
      <p:sp>
        <p:nvSpPr>
          <p:cNvPr id="2" name="TextBox 1">
            <a:extLst>
              <a:ext uri="{FF2B5EF4-FFF2-40B4-BE49-F238E27FC236}">
                <a16:creationId xmlns:a16="http://schemas.microsoft.com/office/drawing/2014/main" id="{FC0F0EDF-2EBB-70AF-8325-9C5C61364C1D}"/>
              </a:ext>
            </a:extLst>
          </p:cNvPr>
          <p:cNvSpPr txBox="1"/>
          <p:nvPr/>
        </p:nvSpPr>
        <p:spPr>
          <a:xfrm>
            <a:off x="1488021" y="459275"/>
            <a:ext cx="9005455" cy="584775"/>
          </a:xfrm>
          <a:prstGeom prst="rect">
            <a:avLst/>
          </a:prstGeom>
          <a:noFill/>
        </p:spPr>
        <p:txBody>
          <a:bodyPr wrap="square">
            <a:spAutoFit/>
          </a:bodyPr>
          <a:lstStyle/>
          <a:p>
            <a:pPr algn="ctr"/>
            <a:r>
              <a:rPr lang="en-US" sz="3200" b="1" dirty="0">
                <a:latin typeface="Georgia" panose="02040502050405020303" pitchFamily="18" charset="0"/>
              </a:rPr>
              <a:t>Should I stay or should I go?</a:t>
            </a:r>
            <a:endParaRPr lang="en-US" sz="3200" b="1" dirty="0"/>
          </a:p>
        </p:txBody>
      </p:sp>
      <p:sp>
        <p:nvSpPr>
          <p:cNvPr id="5" name="TextBox 4">
            <a:extLst>
              <a:ext uri="{FF2B5EF4-FFF2-40B4-BE49-F238E27FC236}">
                <a16:creationId xmlns:a16="http://schemas.microsoft.com/office/drawing/2014/main" id="{B7E22F68-7BC7-468F-6943-3874252BF645}"/>
              </a:ext>
            </a:extLst>
          </p:cNvPr>
          <p:cNvSpPr txBox="1"/>
          <p:nvPr/>
        </p:nvSpPr>
        <p:spPr>
          <a:xfrm>
            <a:off x="9639633" y="2420946"/>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DA2F4BF7-B359-8C46-5076-5F84629A997D}"/>
              </a:ext>
            </a:extLst>
          </p:cNvPr>
          <p:cNvSpPr txBox="1"/>
          <p:nvPr/>
        </p:nvSpPr>
        <p:spPr>
          <a:xfrm>
            <a:off x="2942167" y="5132551"/>
            <a:ext cx="6097162" cy="1323439"/>
          </a:xfrm>
          <a:prstGeom prst="rect">
            <a:avLst/>
          </a:prstGeom>
          <a:noFill/>
        </p:spPr>
        <p:txBody>
          <a:bodyPr wrap="square">
            <a:spAutoFit/>
          </a:bodyPr>
          <a:lstStyle/>
          <a:p>
            <a:pPr algn="ctr"/>
            <a:r>
              <a:rPr lang="en-US" sz="2000" dirty="0">
                <a:latin typeface="Georgia" panose="02040502050405020303" pitchFamily="18" charset="0"/>
              </a:rPr>
              <a:t>Master’s Thesis </a:t>
            </a:r>
          </a:p>
          <a:p>
            <a:pPr algn="ctr"/>
            <a:r>
              <a:rPr lang="en-US" sz="2000" dirty="0">
                <a:latin typeface="Georgia" panose="02040502050405020303" pitchFamily="18" charset="0"/>
              </a:rPr>
              <a:t>by</a:t>
            </a:r>
          </a:p>
          <a:p>
            <a:pPr algn="ctr"/>
            <a:r>
              <a:rPr lang="en-US" sz="2000" dirty="0">
                <a:latin typeface="Georgia" panose="02040502050405020303" pitchFamily="18" charset="0"/>
              </a:rPr>
              <a:t>Vishal Kannan</a:t>
            </a:r>
          </a:p>
          <a:p>
            <a:pPr algn="ctr"/>
            <a:r>
              <a:rPr lang="en-US" sz="2000" dirty="0">
                <a:latin typeface="Georgia" panose="02040502050405020303" pitchFamily="18" charset="0"/>
              </a:rPr>
              <a:t>Supervisor: Prof. Dr. Max Happel</a:t>
            </a:r>
            <a:endParaRPr lang="en-DE" sz="2000" dirty="0">
              <a:latin typeface="Georgia" panose="02040502050405020303" pitchFamily="18" charset="0"/>
            </a:endParaRPr>
          </a:p>
        </p:txBody>
      </p:sp>
      <p:pic>
        <p:nvPicPr>
          <p:cNvPr id="35" name="Picture 34">
            <a:extLst>
              <a:ext uri="{FF2B5EF4-FFF2-40B4-BE49-F238E27FC236}">
                <a16:creationId xmlns:a16="http://schemas.microsoft.com/office/drawing/2014/main" id="{C252DB30-1DB5-41EA-9FAB-7B767442C8D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02" b="98450" l="9653" r="88803">
                        <a14:foregroundMark x1="20077" y1="7364" x2="20077" y2="7364"/>
                        <a14:foregroundMark x1="78378" y1="6589" x2="76834" y2="6589"/>
                        <a14:foregroundMark x1="28571" y1="95349" x2="66409" y2="94961"/>
                        <a14:foregroundMark x1="81467" y1="98450" x2="81467" y2="98450"/>
                      </a14:backgroundRemoval>
                    </a14:imgEffect>
                  </a14:imgLayer>
                </a14:imgProps>
              </a:ext>
            </a:extLst>
          </a:blip>
          <a:stretch>
            <a:fillRect/>
          </a:stretch>
        </p:blipFill>
        <p:spPr>
          <a:xfrm>
            <a:off x="5254829" y="1606747"/>
            <a:ext cx="1579001" cy="1572904"/>
          </a:xfrm>
          <a:prstGeom prst="rect">
            <a:avLst/>
          </a:prstGeom>
        </p:spPr>
      </p:pic>
    </p:spTree>
    <p:extLst>
      <p:ext uri="{BB962C8B-B14F-4D97-AF65-F5344CB8AC3E}">
        <p14:creationId xmlns:p14="http://schemas.microsoft.com/office/powerpoint/2010/main" val="280952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059B586-B3F8-457F-BC8C-6700EC8F5768}"/>
              </a:ext>
            </a:extLst>
          </p:cNvPr>
          <p:cNvGrpSpPr/>
          <p:nvPr/>
        </p:nvGrpSpPr>
        <p:grpSpPr>
          <a:xfrm>
            <a:off x="-1" y="0"/>
            <a:ext cx="12192001" cy="737658"/>
            <a:chOff x="-1" y="0"/>
            <a:chExt cx="12192001" cy="737658"/>
          </a:xfrm>
        </p:grpSpPr>
        <p:sp>
          <p:nvSpPr>
            <p:cNvPr id="45" name="Rectangle 44">
              <a:extLst>
                <a:ext uri="{FF2B5EF4-FFF2-40B4-BE49-F238E27FC236}">
                  <a16:creationId xmlns:a16="http://schemas.microsoft.com/office/drawing/2014/main" id="{541AD536-F982-4B08-BF5F-854F3DE72F2C}"/>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Connector 45">
              <a:extLst>
                <a:ext uri="{FF2B5EF4-FFF2-40B4-BE49-F238E27FC236}">
                  <a16:creationId xmlns:a16="http://schemas.microsoft.com/office/drawing/2014/main" id="{3EB641CF-5051-4F1B-8C55-3E988B6F26C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Shifts in frontal activity patterns: Exploitation to exploration</a:t>
            </a:r>
            <a:endParaRPr lang="en-DE" sz="3200"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0719" y="5392407"/>
            <a:ext cx="2428874" cy="455858"/>
          </a:xfrm>
          <a:prstGeom prst="rect">
            <a:avLst/>
          </a:prstGeom>
        </p:spPr>
      </p:pic>
      <p:grpSp>
        <p:nvGrpSpPr>
          <p:cNvPr id="7" name="Group 6">
            <a:extLst>
              <a:ext uri="{FF2B5EF4-FFF2-40B4-BE49-F238E27FC236}">
                <a16:creationId xmlns:a16="http://schemas.microsoft.com/office/drawing/2014/main" id="{467027B5-263E-49AA-B803-0F157D44AC74}"/>
              </a:ext>
            </a:extLst>
          </p:cNvPr>
          <p:cNvGrpSpPr/>
          <p:nvPr/>
        </p:nvGrpSpPr>
        <p:grpSpPr>
          <a:xfrm>
            <a:off x="38826" y="2928220"/>
            <a:ext cx="7073146" cy="3087820"/>
            <a:chOff x="794791" y="2615869"/>
            <a:chExt cx="8850108" cy="3863562"/>
          </a:xfrm>
        </p:grpSpPr>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2821" y="2615869"/>
              <a:ext cx="5662078" cy="2808569"/>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94791" y="2668800"/>
              <a:ext cx="3219100" cy="3810631"/>
              <a:chOff x="787171"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87171"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15/02/2024 17:38</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20</a:t>
            </a:fld>
            <a:endParaRPr lang="en-DE"/>
          </a:p>
        </p:txBody>
      </p:sp>
      <p:grpSp>
        <p:nvGrpSpPr>
          <p:cNvPr id="6" name="Group 5">
            <a:extLst>
              <a:ext uri="{FF2B5EF4-FFF2-40B4-BE49-F238E27FC236}">
                <a16:creationId xmlns:a16="http://schemas.microsoft.com/office/drawing/2014/main" id="{5C2E333B-95F8-43DA-AC73-280EAB495C35}"/>
              </a:ext>
            </a:extLst>
          </p:cNvPr>
          <p:cNvGrpSpPr/>
          <p:nvPr/>
        </p:nvGrpSpPr>
        <p:grpSpPr>
          <a:xfrm>
            <a:off x="158063" y="921761"/>
            <a:ext cx="4562294" cy="1699338"/>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8"/>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nvGrpSpPr>
          <p:cNvPr id="50" name="Group 49">
            <a:extLst>
              <a:ext uri="{FF2B5EF4-FFF2-40B4-BE49-F238E27FC236}">
                <a16:creationId xmlns:a16="http://schemas.microsoft.com/office/drawing/2014/main" id="{89B8DE88-9A1B-4E96-88C5-9E39D1424CF9}"/>
              </a:ext>
            </a:extLst>
          </p:cNvPr>
          <p:cNvGrpSpPr/>
          <p:nvPr/>
        </p:nvGrpSpPr>
        <p:grpSpPr>
          <a:xfrm>
            <a:off x="6589056" y="2601631"/>
            <a:ext cx="5602944" cy="2131238"/>
            <a:chOff x="5113223" y="2601574"/>
            <a:chExt cx="5602944" cy="2131238"/>
          </a:xfrm>
        </p:grpSpPr>
        <p:sp>
          <p:nvSpPr>
            <p:cNvPr id="51" name="Freeform: Shape 50">
              <a:extLst>
                <a:ext uri="{FF2B5EF4-FFF2-40B4-BE49-F238E27FC236}">
                  <a16:creationId xmlns:a16="http://schemas.microsoft.com/office/drawing/2014/main" id="{456AC564-50BC-4548-88A0-E8514B596BEC}"/>
                </a:ext>
              </a:extLst>
            </p:cNvPr>
            <p:cNvSpPr/>
            <p:nvPr/>
          </p:nvSpPr>
          <p:spPr>
            <a:xfrm>
              <a:off x="6079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A20C5D14-EB21-48DC-82EC-D77CFB005DBD}"/>
                </a:ext>
              </a:extLst>
            </p:cNvPr>
            <p:cNvSpPr txBox="1"/>
            <p:nvPr/>
          </p:nvSpPr>
          <p:spPr>
            <a:xfrm>
              <a:off x="5113223" y="2610000"/>
              <a:ext cx="1177310" cy="338554"/>
            </a:xfrm>
            <a:prstGeom prst="rect">
              <a:avLst/>
            </a:prstGeom>
            <a:noFill/>
          </p:spPr>
          <p:txBody>
            <a:bodyPr wrap="none" rtlCol="0">
              <a:spAutoFit/>
            </a:bodyPr>
            <a:lstStyle/>
            <a:p>
              <a:r>
                <a:rPr lang="en-US" sz="1600" dirty="0"/>
                <a:t>Exploitation</a:t>
              </a:r>
              <a:endParaRPr lang="en-DE" sz="1600" dirty="0"/>
            </a:p>
          </p:txBody>
        </p:sp>
        <p:sp>
          <p:nvSpPr>
            <p:cNvPr id="53" name="TextBox 52">
              <a:extLst>
                <a:ext uri="{FF2B5EF4-FFF2-40B4-BE49-F238E27FC236}">
                  <a16:creationId xmlns:a16="http://schemas.microsoft.com/office/drawing/2014/main" id="{102C23F5-FF6F-4149-96BA-3750A4373491}"/>
                </a:ext>
              </a:extLst>
            </p:cNvPr>
            <p:cNvSpPr txBox="1"/>
            <p:nvPr/>
          </p:nvSpPr>
          <p:spPr>
            <a:xfrm>
              <a:off x="9583869" y="2601574"/>
              <a:ext cx="1132298" cy="338554"/>
            </a:xfrm>
            <a:prstGeom prst="rect">
              <a:avLst/>
            </a:prstGeom>
            <a:noFill/>
          </p:spPr>
          <p:txBody>
            <a:bodyPr wrap="none" rtlCol="0">
              <a:spAutoFit/>
            </a:bodyPr>
            <a:lstStyle/>
            <a:p>
              <a:r>
                <a:rPr lang="en-US" sz="1600" dirty="0"/>
                <a:t>Exploration</a:t>
              </a:r>
              <a:endParaRPr lang="en-DE" sz="1600" dirty="0"/>
            </a:p>
          </p:txBody>
        </p:sp>
      </p:grpSp>
      <p:sp>
        <p:nvSpPr>
          <p:cNvPr id="54" name="TextBox 53">
            <a:extLst>
              <a:ext uri="{FF2B5EF4-FFF2-40B4-BE49-F238E27FC236}">
                <a16:creationId xmlns:a16="http://schemas.microsoft.com/office/drawing/2014/main" id="{F7F1FFD6-4BE2-48A4-BD81-FBF5CAC361DF}"/>
              </a:ext>
            </a:extLst>
          </p:cNvPr>
          <p:cNvSpPr txBox="1"/>
          <p:nvPr/>
        </p:nvSpPr>
        <p:spPr>
          <a:xfrm>
            <a:off x="8072643" y="1582086"/>
            <a:ext cx="3138281" cy="369332"/>
          </a:xfrm>
          <a:prstGeom prst="rect">
            <a:avLst/>
          </a:prstGeom>
          <a:noFill/>
        </p:spPr>
        <p:txBody>
          <a:bodyPr wrap="square" rtlCol="0">
            <a:spAutoFit/>
          </a:bodyPr>
          <a:lstStyle/>
          <a:p>
            <a:pPr algn="ctr"/>
            <a:r>
              <a:rPr lang="en-US" b="1" u="sng" dirty="0"/>
              <a:t>Alteration of expectations</a:t>
            </a:r>
            <a:endParaRPr lang="en-DE" b="1" u="sng" dirty="0"/>
          </a:p>
        </p:txBody>
      </p:sp>
      <p:grpSp>
        <p:nvGrpSpPr>
          <p:cNvPr id="55" name="Group 54">
            <a:extLst>
              <a:ext uri="{FF2B5EF4-FFF2-40B4-BE49-F238E27FC236}">
                <a16:creationId xmlns:a16="http://schemas.microsoft.com/office/drawing/2014/main" id="{DEBEF99A-B097-4BD3-88B5-D667C97DB6CB}"/>
              </a:ext>
            </a:extLst>
          </p:cNvPr>
          <p:cNvGrpSpPr/>
          <p:nvPr/>
        </p:nvGrpSpPr>
        <p:grpSpPr>
          <a:xfrm>
            <a:off x="7660810" y="2107533"/>
            <a:ext cx="1171273" cy="1148069"/>
            <a:chOff x="6184977" y="2107476"/>
            <a:chExt cx="1171273" cy="1148069"/>
          </a:xfrm>
        </p:grpSpPr>
        <p:pic>
          <p:nvPicPr>
            <p:cNvPr id="56" name="Picture 55">
              <a:extLst>
                <a:ext uri="{FF2B5EF4-FFF2-40B4-BE49-F238E27FC236}">
                  <a16:creationId xmlns:a16="http://schemas.microsoft.com/office/drawing/2014/main" id="{B2E7E69F-457D-40CC-BF78-985755232C5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184977" y="2534897"/>
              <a:ext cx="720648" cy="720648"/>
            </a:xfrm>
            <a:prstGeom prst="rect">
              <a:avLst/>
            </a:prstGeom>
          </p:spPr>
        </p:pic>
        <p:grpSp>
          <p:nvGrpSpPr>
            <p:cNvPr id="57" name="Group 56">
              <a:extLst>
                <a:ext uri="{FF2B5EF4-FFF2-40B4-BE49-F238E27FC236}">
                  <a16:creationId xmlns:a16="http://schemas.microsoft.com/office/drawing/2014/main" id="{1E46544F-3AFD-438C-856F-6AD063B135F7}"/>
                </a:ext>
              </a:extLst>
            </p:cNvPr>
            <p:cNvGrpSpPr/>
            <p:nvPr/>
          </p:nvGrpSpPr>
          <p:grpSpPr>
            <a:xfrm>
              <a:off x="6350301" y="2107476"/>
              <a:ext cx="1005949" cy="440773"/>
              <a:chOff x="6342964" y="2092353"/>
              <a:chExt cx="1005949" cy="440773"/>
            </a:xfrm>
          </p:grpSpPr>
          <p:sp>
            <p:nvSpPr>
              <p:cNvPr id="58" name="TextBox 57">
                <a:extLst>
                  <a:ext uri="{FF2B5EF4-FFF2-40B4-BE49-F238E27FC236}">
                    <a16:creationId xmlns:a16="http://schemas.microsoft.com/office/drawing/2014/main" id="{1686BCD8-48B6-46AC-AF10-0090F044C548}"/>
                  </a:ext>
                </a:extLst>
              </p:cNvPr>
              <p:cNvSpPr txBox="1"/>
              <p:nvPr/>
            </p:nvSpPr>
            <p:spPr>
              <a:xfrm>
                <a:off x="6410812" y="2173242"/>
                <a:ext cx="859531" cy="230832"/>
              </a:xfrm>
              <a:prstGeom prst="rect">
                <a:avLst/>
              </a:prstGeom>
              <a:noFill/>
            </p:spPr>
            <p:txBody>
              <a:bodyPr wrap="none" rtlCol="0">
                <a:spAutoFit/>
              </a:bodyPr>
              <a:lstStyle/>
              <a:p>
                <a:r>
                  <a:rPr lang="en-US" sz="900" dirty="0"/>
                  <a:t>Poke = reward</a:t>
                </a:r>
                <a:endParaRPr lang="en-DE" sz="1000" dirty="0"/>
              </a:p>
            </p:txBody>
          </p:sp>
          <p:sp>
            <p:nvSpPr>
              <p:cNvPr id="59" name="Thought Bubble: Cloud 58">
                <a:extLst>
                  <a:ext uri="{FF2B5EF4-FFF2-40B4-BE49-F238E27FC236}">
                    <a16:creationId xmlns:a16="http://schemas.microsoft.com/office/drawing/2014/main" id="{AAECF3DA-12A7-4ECE-8CFB-EA2DF7720B78}"/>
                  </a:ext>
                </a:extLst>
              </p:cNvPr>
              <p:cNvSpPr/>
              <p:nvPr/>
            </p:nvSpPr>
            <p:spPr>
              <a:xfrm>
                <a:off x="6342964" y="209235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60" name="Group 59">
            <a:extLst>
              <a:ext uri="{FF2B5EF4-FFF2-40B4-BE49-F238E27FC236}">
                <a16:creationId xmlns:a16="http://schemas.microsoft.com/office/drawing/2014/main" id="{738F55C3-8AC7-43A1-B882-7D0DAB09913F}"/>
              </a:ext>
            </a:extLst>
          </p:cNvPr>
          <p:cNvGrpSpPr/>
          <p:nvPr/>
        </p:nvGrpSpPr>
        <p:grpSpPr>
          <a:xfrm>
            <a:off x="10308058" y="2075611"/>
            <a:ext cx="1398674" cy="1179991"/>
            <a:chOff x="8832225" y="2075554"/>
            <a:chExt cx="1398674" cy="1179991"/>
          </a:xfrm>
        </p:grpSpPr>
        <p:pic>
          <p:nvPicPr>
            <p:cNvPr id="61" name="Picture 60">
              <a:extLst>
                <a:ext uri="{FF2B5EF4-FFF2-40B4-BE49-F238E27FC236}">
                  <a16:creationId xmlns:a16="http://schemas.microsoft.com/office/drawing/2014/main" id="{0ECA7B47-C5B6-4C3F-8470-813CA1B3339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8832225" y="2534897"/>
              <a:ext cx="720648" cy="720648"/>
            </a:xfrm>
            <a:prstGeom prst="rect">
              <a:avLst/>
            </a:prstGeom>
          </p:spPr>
        </p:pic>
        <p:grpSp>
          <p:nvGrpSpPr>
            <p:cNvPr id="62" name="Group 61">
              <a:extLst>
                <a:ext uri="{FF2B5EF4-FFF2-40B4-BE49-F238E27FC236}">
                  <a16:creationId xmlns:a16="http://schemas.microsoft.com/office/drawing/2014/main" id="{32A05AC9-7158-40BD-893B-D0A45C6A18C2}"/>
                </a:ext>
              </a:extLst>
            </p:cNvPr>
            <p:cNvGrpSpPr/>
            <p:nvPr/>
          </p:nvGrpSpPr>
          <p:grpSpPr>
            <a:xfrm>
              <a:off x="9192549" y="2075554"/>
              <a:ext cx="1038350" cy="534446"/>
              <a:chOff x="6400674" y="2251403"/>
              <a:chExt cx="1038350" cy="440773"/>
            </a:xfrm>
          </p:grpSpPr>
          <p:sp>
            <p:nvSpPr>
              <p:cNvPr id="63" name="TextBox 62">
                <a:extLst>
                  <a:ext uri="{FF2B5EF4-FFF2-40B4-BE49-F238E27FC236}">
                    <a16:creationId xmlns:a16="http://schemas.microsoft.com/office/drawing/2014/main" id="{67B0367D-6988-4F40-A44E-F25693A3373E}"/>
                  </a:ext>
                </a:extLst>
              </p:cNvPr>
              <p:cNvSpPr txBox="1"/>
              <p:nvPr/>
            </p:nvSpPr>
            <p:spPr>
              <a:xfrm>
                <a:off x="6400674" y="2310500"/>
                <a:ext cx="1005949" cy="355365"/>
              </a:xfrm>
              <a:prstGeom prst="rect">
                <a:avLst/>
              </a:prstGeom>
              <a:noFill/>
            </p:spPr>
            <p:txBody>
              <a:bodyPr wrap="square" rtlCol="0">
                <a:spAutoFit/>
              </a:bodyPr>
              <a:lstStyle/>
              <a:p>
                <a:pPr algn="ctr"/>
                <a:r>
                  <a:rPr lang="en-US" sz="1100" dirty="0"/>
                  <a:t>Poke = no reward</a:t>
                </a:r>
                <a:endParaRPr lang="en-DE" sz="1200" dirty="0"/>
              </a:p>
            </p:txBody>
          </p:sp>
          <p:sp>
            <p:nvSpPr>
              <p:cNvPr id="64" name="Thought Bubble: Cloud 63">
                <a:extLst>
                  <a:ext uri="{FF2B5EF4-FFF2-40B4-BE49-F238E27FC236}">
                    <a16:creationId xmlns:a16="http://schemas.microsoft.com/office/drawing/2014/main" id="{2685BE41-BCB9-4853-9702-BA2CFEE9CAC3}"/>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65" name="Group 64">
            <a:extLst>
              <a:ext uri="{FF2B5EF4-FFF2-40B4-BE49-F238E27FC236}">
                <a16:creationId xmlns:a16="http://schemas.microsoft.com/office/drawing/2014/main" id="{14428E2B-451B-419E-A19D-4E6A701D62A7}"/>
              </a:ext>
            </a:extLst>
          </p:cNvPr>
          <p:cNvGrpSpPr/>
          <p:nvPr/>
        </p:nvGrpSpPr>
        <p:grpSpPr>
          <a:xfrm>
            <a:off x="8914794" y="3018008"/>
            <a:ext cx="1316362" cy="1571217"/>
            <a:chOff x="7438961" y="3017951"/>
            <a:chExt cx="1316362" cy="1571217"/>
          </a:xfrm>
        </p:grpSpPr>
        <p:pic>
          <p:nvPicPr>
            <p:cNvPr id="66" name="Picture 65">
              <a:extLst>
                <a:ext uri="{FF2B5EF4-FFF2-40B4-BE49-F238E27FC236}">
                  <a16:creationId xmlns:a16="http://schemas.microsoft.com/office/drawing/2014/main" id="{9A540E45-30AA-4DFB-9050-F2D5EE93C69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566965" y="3663950"/>
              <a:ext cx="695350" cy="925218"/>
            </a:xfrm>
            <a:prstGeom prst="rect">
              <a:avLst/>
            </a:prstGeom>
          </p:spPr>
        </p:pic>
        <p:grpSp>
          <p:nvGrpSpPr>
            <p:cNvPr id="67" name="Group 66">
              <a:extLst>
                <a:ext uri="{FF2B5EF4-FFF2-40B4-BE49-F238E27FC236}">
                  <a16:creationId xmlns:a16="http://schemas.microsoft.com/office/drawing/2014/main" id="{E57F368B-9648-4EEB-B010-0F968284062F}"/>
                </a:ext>
              </a:extLst>
            </p:cNvPr>
            <p:cNvGrpSpPr/>
            <p:nvPr/>
          </p:nvGrpSpPr>
          <p:grpSpPr>
            <a:xfrm>
              <a:off x="7438961" y="3017951"/>
              <a:ext cx="1316362" cy="576784"/>
              <a:chOff x="6433075" y="2251403"/>
              <a:chExt cx="1005949" cy="440773"/>
            </a:xfrm>
          </p:grpSpPr>
          <p:sp>
            <p:nvSpPr>
              <p:cNvPr id="68" name="TextBox 67">
                <a:extLst>
                  <a:ext uri="{FF2B5EF4-FFF2-40B4-BE49-F238E27FC236}">
                    <a16:creationId xmlns:a16="http://schemas.microsoft.com/office/drawing/2014/main" id="{D5A3B41F-69A3-4BA4-976E-B6452031C2BE}"/>
                  </a:ext>
                </a:extLst>
              </p:cNvPr>
              <p:cNvSpPr txBox="1"/>
              <p:nvPr/>
            </p:nvSpPr>
            <p:spPr>
              <a:xfrm>
                <a:off x="6523192" y="2353683"/>
                <a:ext cx="821277" cy="199920"/>
              </a:xfrm>
              <a:prstGeom prst="rect">
                <a:avLst/>
              </a:prstGeom>
              <a:noFill/>
            </p:spPr>
            <p:txBody>
              <a:bodyPr wrap="square" rtlCol="0">
                <a:spAutoFit/>
              </a:bodyPr>
              <a:lstStyle/>
              <a:p>
                <a:pPr algn="ctr"/>
                <a:r>
                  <a:rPr lang="en-US" sz="1100" dirty="0"/>
                  <a:t>Poke = ??</a:t>
                </a:r>
                <a:endParaRPr lang="en-DE" sz="1200" dirty="0"/>
              </a:p>
            </p:txBody>
          </p:sp>
          <p:sp>
            <p:nvSpPr>
              <p:cNvPr id="69" name="Thought Bubble: Cloud 68">
                <a:extLst>
                  <a:ext uri="{FF2B5EF4-FFF2-40B4-BE49-F238E27FC236}">
                    <a16:creationId xmlns:a16="http://schemas.microsoft.com/office/drawing/2014/main" id="{F0A32487-951B-4101-94E9-2E1C56C58A9B}"/>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70" name="Group 69">
            <a:extLst>
              <a:ext uri="{FF2B5EF4-FFF2-40B4-BE49-F238E27FC236}">
                <a16:creationId xmlns:a16="http://schemas.microsoft.com/office/drawing/2014/main" id="{40FF64AD-0ED8-4344-BBE2-E0CD6C9D3BC6}"/>
              </a:ext>
            </a:extLst>
          </p:cNvPr>
          <p:cNvGrpSpPr/>
          <p:nvPr/>
        </p:nvGrpSpPr>
        <p:grpSpPr>
          <a:xfrm>
            <a:off x="7082855" y="4894308"/>
            <a:ext cx="4736906" cy="388332"/>
            <a:chOff x="5868131" y="4791075"/>
            <a:chExt cx="5359217" cy="439350"/>
          </a:xfrm>
        </p:grpSpPr>
        <p:cxnSp>
          <p:nvCxnSpPr>
            <p:cNvPr id="71" name="Straight Arrow Connector 70">
              <a:extLst>
                <a:ext uri="{FF2B5EF4-FFF2-40B4-BE49-F238E27FC236}">
                  <a16:creationId xmlns:a16="http://schemas.microsoft.com/office/drawing/2014/main" id="{DF60E2FA-921D-4EAA-AEF9-4EF6AB512CAE}"/>
                </a:ext>
              </a:extLst>
            </p:cNvPr>
            <p:cNvCxnSpPr/>
            <p:nvPr/>
          </p:nvCxnSpPr>
          <p:spPr>
            <a:xfrm>
              <a:off x="6419850" y="4791075"/>
              <a:ext cx="4369198" cy="0"/>
            </a:xfrm>
            <a:prstGeom prst="straightConnector1">
              <a:avLst/>
            </a:pr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TextBox 71">
              <a:extLst>
                <a:ext uri="{FF2B5EF4-FFF2-40B4-BE49-F238E27FC236}">
                  <a16:creationId xmlns:a16="http://schemas.microsoft.com/office/drawing/2014/main" id="{E103CB19-205A-48BE-A86F-2664AE79F8C9}"/>
                </a:ext>
              </a:extLst>
            </p:cNvPr>
            <p:cNvSpPr txBox="1"/>
            <p:nvPr/>
          </p:nvSpPr>
          <p:spPr>
            <a:xfrm>
              <a:off x="5868131" y="4825170"/>
              <a:ext cx="1814792" cy="338554"/>
            </a:xfrm>
            <a:prstGeom prst="rect">
              <a:avLst/>
            </a:prstGeom>
            <a:noFill/>
          </p:spPr>
          <p:txBody>
            <a:bodyPr wrap="none" rtlCol="0">
              <a:spAutoFit/>
            </a:bodyPr>
            <a:lstStyle/>
            <a:p>
              <a:r>
                <a:rPr lang="en-US" sz="1600" dirty="0"/>
                <a:t>Last rewarded poke</a:t>
              </a:r>
              <a:endParaRPr lang="en-DE" sz="1600" dirty="0"/>
            </a:p>
          </p:txBody>
        </p:sp>
        <p:sp>
          <p:nvSpPr>
            <p:cNvPr id="73" name="TextBox 72">
              <a:extLst>
                <a:ext uri="{FF2B5EF4-FFF2-40B4-BE49-F238E27FC236}">
                  <a16:creationId xmlns:a16="http://schemas.microsoft.com/office/drawing/2014/main" id="{879C7F8F-CB00-47D3-9797-EFB2FEE7ABCA}"/>
                </a:ext>
              </a:extLst>
            </p:cNvPr>
            <p:cNvSpPr txBox="1"/>
            <p:nvPr/>
          </p:nvSpPr>
          <p:spPr>
            <a:xfrm>
              <a:off x="10259711" y="4891871"/>
              <a:ext cx="967637" cy="338554"/>
            </a:xfrm>
            <a:prstGeom prst="rect">
              <a:avLst/>
            </a:prstGeom>
            <a:noFill/>
          </p:spPr>
          <p:txBody>
            <a:bodyPr wrap="none" rtlCol="0">
              <a:spAutoFit/>
            </a:bodyPr>
            <a:lstStyle/>
            <a:p>
              <a:r>
                <a:rPr lang="en-US" sz="1600" dirty="0"/>
                <a:t>Last poke</a:t>
              </a:r>
              <a:endParaRPr lang="en-DE" sz="1600" dirty="0"/>
            </a:p>
          </p:txBody>
        </p:sp>
      </p:grpSp>
    </p:spTree>
    <p:extLst>
      <p:ext uri="{BB962C8B-B14F-4D97-AF65-F5344CB8AC3E}">
        <p14:creationId xmlns:p14="http://schemas.microsoft.com/office/powerpoint/2010/main" val="63473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2809160"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21</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5647848" y="824463"/>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2D56694-1B19-4F82-9311-2EFD8955E69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15F037A3-3772-45BD-B0FF-8542617951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B483CE0E-07CB-4C18-97D8-9B9A3F04B87E}"/>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3"/>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4"/>
          <a:srcRect l="36311"/>
          <a:stretch/>
        </p:blipFill>
        <p:spPr>
          <a:xfrm>
            <a:off x="6096409" y="5002001"/>
            <a:ext cx="3343976" cy="1627934"/>
          </a:xfrm>
          <a:prstGeom prst="rect">
            <a:avLst/>
          </a:prstGeom>
        </p:spPr>
      </p:pic>
      <p:sp>
        <p:nvSpPr>
          <p:cNvPr id="4" name="Title 1">
            <a:extLst>
              <a:ext uri="{FF2B5EF4-FFF2-40B4-BE49-F238E27FC236}">
                <a16:creationId xmlns:a16="http://schemas.microsoft.com/office/drawing/2014/main" id="{FBC19DB0-0C47-FF39-F54D-000D21B0EDA2}"/>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Summary</a:t>
            </a:r>
            <a:endParaRPr lang="en-DE" sz="4000" dirty="0">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a:cxnSpLocks/>
          </p:cNvCxnSpPr>
          <p:nvPr/>
        </p:nvCxnSpPr>
        <p:spPr>
          <a:xfrm flipH="1">
            <a:off x="3080385" y="737658"/>
            <a:ext cx="23233"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a:cxnSpLocks/>
            <a:stCxn id="33" idx="2"/>
          </p:cNvCxnSpPr>
          <p:nvPr/>
        </p:nvCxnSpPr>
        <p:spPr>
          <a:xfrm flipH="1">
            <a:off x="6066856" y="728507"/>
            <a:ext cx="29144" cy="61294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a:cxnSpLocks/>
          </p:cNvCxnSpPr>
          <p:nvPr/>
        </p:nvCxnSpPr>
        <p:spPr>
          <a:xfrm>
            <a:off x="9311752" y="737658"/>
            <a:ext cx="13354"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4"/>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5"/>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6"/>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15/02/2024 17:39</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22</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7" cstate="print">
            <a:extLst>
              <a:ext uri="{28A0092B-C50C-407E-A947-70E740481C1C}">
                <a14:useLocalDpi xmlns:a14="http://schemas.microsoft.com/office/drawing/2010/main" val="0"/>
              </a:ext>
            </a:extLst>
          </a:blip>
          <a:srcRect t="4505" r="54261"/>
          <a:stretch/>
        </p:blipFill>
        <p:spPr bwMode="auto">
          <a:xfrm>
            <a:off x="9909808" y="2949708"/>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B183"/>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A65AFEA-D51D-4B29-AF25-B7D165D75BA9}"/>
              </a:ext>
            </a:extLst>
          </p:cNvPr>
          <p:cNvSpPr/>
          <p:nvPr/>
        </p:nvSpPr>
        <p:spPr>
          <a:xfrm>
            <a:off x="-1" y="728506"/>
            <a:ext cx="7296152" cy="6129493"/>
          </a:xfrm>
          <a:custGeom>
            <a:avLst/>
            <a:gdLst>
              <a:gd name="connsiteX0" fmla="*/ 7286629 w 7296152"/>
              <a:gd name="connsiteY0" fmla="*/ 0 h 6129493"/>
              <a:gd name="connsiteX1" fmla="*/ 7296152 w 7296152"/>
              <a:gd name="connsiteY1" fmla="*/ 0 h 6129493"/>
              <a:gd name="connsiteX2" fmla="*/ 7296152 w 7296152"/>
              <a:gd name="connsiteY2" fmla="*/ 49822 h 6129493"/>
              <a:gd name="connsiteX3" fmla="*/ 0 w 7296152"/>
              <a:gd name="connsiteY3" fmla="*/ 0 h 6129493"/>
              <a:gd name="connsiteX4" fmla="*/ 7286629 w 7296152"/>
              <a:gd name="connsiteY4" fmla="*/ 0 h 6129493"/>
              <a:gd name="connsiteX5" fmla="*/ 5191127 w 7296152"/>
              <a:gd name="connsiteY5" fmla="*/ 6129492 h 6129493"/>
              <a:gd name="connsiteX6" fmla="*/ 7296152 w 7296152"/>
              <a:gd name="connsiteY6" fmla="*/ 6129492 h 6129493"/>
              <a:gd name="connsiteX7" fmla="*/ 7296152 w 7296152"/>
              <a:gd name="connsiteY7" fmla="*/ 6129493 h 6129493"/>
              <a:gd name="connsiteX8" fmla="*/ 0 w 7296152"/>
              <a:gd name="connsiteY8" fmla="*/ 6129493 h 612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6152" h="6129493">
                <a:moveTo>
                  <a:pt x="7286629" y="0"/>
                </a:moveTo>
                <a:lnTo>
                  <a:pt x="7296152" y="0"/>
                </a:lnTo>
                <a:lnTo>
                  <a:pt x="7296152" y="49822"/>
                </a:lnTo>
                <a:close/>
                <a:moveTo>
                  <a:pt x="0" y="0"/>
                </a:moveTo>
                <a:lnTo>
                  <a:pt x="7286629" y="0"/>
                </a:lnTo>
                <a:lnTo>
                  <a:pt x="5191127" y="6129492"/>
                </a:lnTo>
                <a:lnTo>
                  <a:pt x="7296152" y="6129492"/>
                </a:lnTo>
                <a:lnTo>
                  <a:pt x="7296152" y="6129493"/>
                </a:lnTo>
                <a:lnTo>
                  <a:pt x="0" y="6129493"/>
                </a:lnTo>
                <a:close/>
              </a:path>
            </a:pathLst>
          </a:custGeom>
          <a:solidFill>
            <a:srgbClr val="F8D1B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DE"/>
          </a:p>
        </p:txBody>
      </p:sp>
      <p:grpSp>
        <p:nvGrpSpPr>
          <p:cNvPr id="7" name="Group 6">
            <a:extLst>
              <a:ext uri="{FF2B5EF4-FFF2-40B4-BE49-F238E27FC236}">
                <a16:creationId xmlns:a16="http://schemas.microsoft.com/office/drawing/2014/main" id="{4682E1A2-20A3-40C5-A8EE-E7E302312FC8}"/>
              </a:ext>
            </a:extLst>
          </p:cNvPr>
          <p:cNvGrpSpPr/>
          <p:nvPr/>
        </p:nvGrpSpPr>
        <p:grpSpPr>
          <a:xfrm>
            <a:off x="-1" y="0"/>
            <a:ext cx="12192001" cy="737658"/>
            <a:chOff x="-1" y="0"/>
            <a:chExt cx="12192001" cy="737658"/>
          </a:xfrm>
        </p:grpSpPr>
        <p:sp>
          <p:nvSpPr>
            <p:cNvPr id="8" name="Rectangle 7">
              <a:extLst>
                <a:ext uri="{FF2B5EF4-FFF2-40B4-BE49-F238E27FC236}">
                  <a16:creationId xmlns:a16="http://schemas.microsoft.com/office/drawing/2014/main" id="{D4392D70-73DF-411D-805F-088257D07D29}"/>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06588E2-9FE7-45F1-A49A-E9D6DB27FE06}"/>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37E95611-E220-0432-1421-7AECC1D454AD}"/>
              </a:ext>
            </a:extLst>
          </p:cNvPr>
          <p:cNvSpPr txBox="1">
            <a:spLocks/>
          </p:cNvSpPr>
          <p:nvPr/>
        </p:nvSpPr>
        <p:spPr>
          <a:xfrm>
            <a:off x="104775" y="-2985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Implications and future directions</a:t>
            </a:r>
            <a:endParaRPr lang="en-DE" sz="4000" dirty="0">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163472" y="825590"/>
            <a:ext cx="6075999"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Georgia" panose="02040502050405020303" pitchFamily="18" charset="0"/>
              </a:rPr>
              <a:t>Spectral analysis</a:t>
            </a:r>
          </a:p>
          <a:p>
            <a:pPr algn="just">
              <a:lnSpc>
                <a:spcPct val="150000"/>
              </a:lnSpc>
            </a:pPr>
            <a:r>
              <a:rPr lang="en-US" sz="2400" dirty="0">
                <a:latin typeface="Georgia" panose="02040502050405020303" pitchFamily="18" charset="0"/>
              </a:rPr>
              <a:t>Reinforcement learning based modeling </a:t>
            </a:r>
          </a:p>
          <a:p>
            <a:pPr algn="just">
              <a:lnSpc>
                <a:spcPct val="150000"/>
              </a:lnSpc>
            </a:pPr>
            <a:r>
              <a:rPr lang="en-US" sz="2400" dirty="0">
                <a:latin typeface="Georgia" panose="02040502050405020303" pitchFamily="18" charset="0"/>
              </a:rPr>
              <a:t>Optogenetic intervention</a:t>
            </a:r>
          </a:p>
          <a:p>
            <a:pPr algn="just">
              <a:lnSpc>
                <a:spcPct val="150000"/>
              </a:lnSpc>
            </a:pPr>
            <a:r>
              <a:rPr lang="en-US" sz="2400" dirty="0">
                <a:latin typeface="Georgia" panose="02040502050405020303" pitchFamily="18" charset="0"/>
              </a:rPr>
              <a:t>Comparative foraging task in humans using high-field fMRI</a:t>
            </a:r>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15/02/2024 17:40</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23</a:t>
            </a:fld>
            <a:endParaRPr lang="en-DE"/>
          </a:p>
        </p:txBody>
      </p:sp>
      <p:sp>
        <p:nvSpPr>
          <p:cNvPr id="12" name="Content Placeholder 2">
            <a:extLst>
              <a:ext uri="{FF2B5EF4-FFF2-40B4-BE49-F238E27FC236}">
                <a16:creationId xmlns:a16="http://schemas.microsoft.com/office/drawing/2014/main" id="{B59DB966-93B4-4731-B1D6-6F047926197D}"/>
              </a:ext>
            </a:extLst>
          </p:cNvPr>
          <p:cNvSpPr txBox="1">
            <a:spLocks/>
          </p:cNvSpPr>
          <p:nvPr/>
        </p:nvSpPr>
        <p:spPr>
          <a:xfrm>
            <a:off x="5920263" y="1124117"/>
            <a:ext cx="6075999"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pPr>
            <a:endParaRPr lang="en-US" sz="2400" dirty="0">
              <a:latin typeface="Georgia" panose="02040502050405020303" pitchFamily="18" charset="0"/>
            </a:endParaRPr>
          </a:p>
        </p:txBody>
      </p:sp>
      <p:sp>
        <p:nvSpPr>
          <p:cNvPr id="17" name="Content Placeholder 2">
            <a:extLst>
              <a:ext uri="{FF2B5EF4-FFF2-40B4-BE49-F238E27FC236}">
                <a16:creationId xmlns:a16="http://schemas.microsoft.com/office/drawing/2014/main" id="{40FA79ED-51D5-45D2-8CA3-0EF746770BFC}"/>
              </a:ext>
            </a:extLst>
          </p:cNvPr>
          <p:cNvSpPr txBox="1">
            <a:spLocks/>
          </p:cNvSpPr>
          <p:nvPr/>
        </p:nvSpPr>
        <p:spPr>
          <a:xfrm>
            <a:off x="6402943" y="2798705"/>
            <a:ext cx="5789057"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350" dirty="0">
                <a:latin typeface="Georgia" panose="02040502050405020303" pitchFamily="18" charset="0"/>
              </a:rPr>
              <a:t>How is it helpful for humans???</a:t>
            </a:r>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nodePh="1">
                                  <p:stCondLst>
                                    <p:cond delay="0"/>
                                  </p:stCondLst>
                                  <p:endCondLst>
                                    <p:cond evt="begin" delay="0">
                                      <p:tn val="21"/>
                                    </p:cond>
                                  </p:end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DFE587C-887C-41D0-BCE6-3168F92BBC1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641" b="90137" l="9961" r="89844">
                        <a14:foregroundMark x1="36816" y1="31152" x2="36816" y2="31152"/>
                        <a14:foregroundMark x1="63574" y1="30859" x2="63574" y2="30859"/>
                        <a14:foregroundMark x1="70898" y1="7813" x2="70898" y2="7813"/>
                        <a14:foregroundMark x1="30176" y1="6641" x2="30176" y2="6641"/>
                        <a14:foregroundMark x1="63379" y1="31250" x2="63379" y2="31250"/>
                        <a14:foregroundMark x1="36523" y1="30859" x2="36523" y2="30859"/>
                        <a14:foregroundMark x1="71094" y1="7129" x2="70508" y2="7129"/>
                        <a14:foregroundMark x1="40723" y1="88965" x2="47754" y2="90234"/>
                        <a14:foregroundMark x1="47754" y1="90234" x2="62305" y2="89648"/>
                        <a14:foregroundMark x1="62305" y1="89648" x2="69629" y2="90137"/>
                        <a14:foregroundMark x1="69629" y1="90137" x2="72266" y2="90039"/>
                        <a14:foregroundMark x1="36621" y1="31836" x2="36621" y2="31836"/>
                        <a14:foregroundMark x1="64258" y1="31152" x2="64258" y2="31152"/>
                      </a14:backgroundRemoval>
                    </a14:imgEffect>
                  </a14:imgLayer>
                </a14:imgProps>
              </a:ext>
              <a:ext uri="{28A0092B-C50C-407E-A947-70E740481C1C}">
                <a14:useLocalDpi xmlns:a14="http://schemas.microsoft.com/office/drawing/2010/main" val="0"/>
              </a:ext>
            </a:extLst>
          </a:blip>
          <a:stretch>
            <a:fillRect/>
          </a:stretch>
        </p:blipFill>
        <p:spPr>
          <a:xfrm>
            <a:off x="4531535" y="182540"/>
            <a:ext cx="3128930" cy="3128930"/>
          </a:xfrm>
          <a:prstGeom prst="rect">
            <a:avLst/>
          </a:prstGeom>
        </p:spPr>
      </p:pic>
      <p:sp>
        <p:nvSpPr>
          <p:cNvPr id="4" name="Title 1">
            <a:extLst>
              <a:ext uri="{FF2B5EF4-FFF2-40B4-BE49-F238E27FC236}">
                <a16:creationId xmlns:a16="http://schemas.microsoft.com/office/drawing/2014/main" id="{CAA33139-BC1D-6554-E702-8BCB0374FCE7}"/>
              </a:ext>
            </a:extLst>
          </p:cNvPr>
          <p:cNvSpPr txBox="1">
            <a:spLocks/>
          </p:cNvSpPr>
          <p:nvPr/>
        </p:nvSpPr>
        <p:spPr>
          <a:xfrm>
            <a:off x="4684336" y="2928432"/>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15/02/2024 10:28</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24</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3673" y="3918581"/>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15/02/2024 13:24</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25</a:t>
            </a:fld>
            <a:endParaRPr lang="en-DE"/>
          </a:p>
        </p:txBody>
      </p:sp>
      <p:sp>
        <p:nvSpPr>
          <p:cNvPr id="65" name="TextBox 64">
            <a:extLst>
              <a:ext uri="{FF2B5EF4-FFF2-40B4-BE49-F238E27FC236}">
                <a16:creationId xmlns:a16="http://schemas.microsoft.com/office/drawing/2014/main" id="{112727D9-2C20-4C64-A1DE-446B45A6EE67}"/>
              </a:ext>
            </a:extLst>
          </p:cNvPr>
          <p:cNvSpPr txBox="1"/>
          <p:nvPr/>
        </p:nvSpPr>
        <p:spPr>
          <a:xfrm>
            <a:off x="2863246" y="2470473"/>
            <a:ext cx="1429046" cy="301999"/>
          </a:xfrm>
          <a:prstGeom prst="rect">
            <a:avLst/>
          </a:prstGeom>
          <a:noFill/>
        </p:spPr>
        <p:txBody>
          <a:bodyPr wrap="none" rtlCol="0">
            <a:spAutoFit/>
          </a:bodyPr>
          <a:lstStyle/>
          <a:p>
            <a:pPr algn="l"/>
            <a:r>
              <a:rPr lang="en-DE" sz="1488" b="1" spc="0" baseline="0" dirty="0">
                <a:solidFill>
                  <a:srgbClr val="262626"/>
                </a:solidFill>
                <a:latin typeface="Arial"/>
                <a:cs typeface="Arial"/>
                <a:sym typeface="Arial"/>
                <a:rtl val="0"/>
              </a:rPr>
              <a:t>Supragranular </a:t>
            </a:r>
          </a:p>
        </p:txBody>
      </p:sp>
      <p:grpSp>
        <p:nvGrpSpPr>
          <p:cNvPr id="75" name="Group 74">
            <a:extLst>
              <a:ext uri="{FF2B5EF4-FFF2-40B4-BE49-F238E27FC236}">
                <a16:creationId xmlns:a16="http://schemas.microsoft.com/office/drawing/2014/main" id="{6FEE485E-CA53-4B7F-9894-3CFC80E56400}"/>
              </a:ext>
            </a:extLst>
          </p:cNvPr>
          <p:cNvGrpSpPr/>
          <p:nvPr/>
        </p:nvGrpSpPr>
        <p:grpSpPr>
          <a:xfrm>
            <a:off x="283571" y="1544442"/>
            <a:ext cx="3821394" cy="3699665"/>
            <a:chOff x="4150721" y="1544442"/>
            <a:chExt cx="3821394" cy="3699665"/>
          </a:xfrm>
        </p:grpSpPr>
        <p:grpSp>
          <p:nvGrpSpPr>
            <p:cNvPr id="43" name="Graphic 8">
              <a:extLst>
                <a:ext uri="{FF2B5EF4-FFF2-40B4-BE49-F238E27FC236}">
                  <a16:creationId xmlns:a16="http://schemas.microsoft.com/office/drawing/2014/main" id="{CEA7D726-ADCB-4445-8DB5-80E7D404F85A}"/>
                </a:ext>
              </a:extLst>
            </p:cNvPr>
            <p:cNvGrpSpPr/>
            <p:nvPr/>
          </p:nvGrpSpPr>
          <p:grpSpPr>
            <a:xfrm>
              <a:off x="4150721" y="1890296"/>
              <a:ext cx="2175811" cy="3353811"/>
              <a:chOff x="4150721" y="1890296"/>
              <a:chExt cx="2175811" cy="3353811"/>
            </a:xfrm>
            <a:gradFill flip="none" rotWithShape="1">
              <a:gsLst>
                <a:gs pos="0">
                  <a:schemeClr val="accent2">
                    <a:lumMod val="5000"/>
                    <a:lumOff val="95000"/>
                  </a:schemeClr>
                </a:gs>
                <a:gs pos="87000">
                  <a:schemeClr val="accent2">
                    <a:lumMod val="45000"/>
                    <a:lumOff val="55000"/>
                  </a:schemeClr>
                </a:gs>
                <a:gs pos="100000">
                  <a:schemeClr val="accent2">
                    <a:lumMod val="30000"/>
                    <a:lumOff val="70000"/>
                  </a:schemeClr>
                </a:gs>
              </a:gsLst>
              <a:lin ang="2700000" scaled="1"/>
              <a:tileRect/>
            </a:gradFill>
          </p:grpSpPr>
          <p:sp>
            <p:nvSpPr>
              <p:cNvPr id="44" name="Freeform: Shape 43">
                <a:extLst>
                  <a:ext uri="{FF2B5EF4-FFF2-40B4-BE49-F238E27FC236}">
                    <a16:creationId xmlns:a16="http://schemas.microsoft.com/office/drawing/2014/main" id="{004F9252-1B55-480A-A474-1F1E39E63B02}"/>
                  </a:ext>
                </a:extLst>
              </p:cNvPr>
              <p:cNvSpPr/>
              <p:nvPr/>
            </p:nvSpPr>
            <p:spPr>
              <a:xfrm rot="-5369947">
                <a:off x="3665087" y="2586336"/>
                <a:ext cx="3147106" cy="2145193"/>
              </a:xfrm>
              <a:custGeom>
                <a:avLst/>
                <a:gdLst>
                  <a:gd name="connsiteX0" fmla="*/ 3125274 w 3147106"/>
                  <a:gd name="connsiteY0" fmla="*/ -1115 h 2145193"/>
                  <a:gd name="connsiteX1" fmla="*/ 188269 w 3147106"/>
                  <a:gd name="connsiteY1" fmla="*/ 30134 h 2145193"/>
                  <a:gd name="connsiteX2" fmla="*/ 187582 w 3147106"/>
                  <a:gd name="connsiteY2" fmla="*/ 30260 h 2145193"/>
                  <a:gd name="connsiteX3" fmla="*/ 169743 w 3147106"/>
                  <a:gd name="connsiteY3" fmla="*/ 31587 h 2145193"/>
                  <a:gd name="connsiteX4" fmla="*/ 48055 w 3147106"/>
                  <a:gd name="connsiteY4" fmla="*/ 337702 h 2145193"/>
                  <a:gd name="connsiteX5" fmla="*/ 1557 w 3147106"/>
                  <a:gd name="connsiteY5" fmla="*/ 1086545 h 2145193"/>
                  <a:gd name="connsiteX6" fmla="*/ 64359 w 3147106"/>
                  <a:gd name="connsiteY6" fmla="*/ 1834447 h 2145193"/>
                  <a:gd name="connsiteX7" fmla="*/ 199634 w 3147106"/>
                  <a:gd name="connsiteY7" fmla="*/ 2143237 h 2145193"/>
                  <a:gd name="connsiteX8" fmla="*/ 197764 w 3147106"/>
                  <a:gd name="connsiteY8" fmla="*/ 2142793 h 2145193"/>
                  <a:gd name="connsiteX9" fmla="*/ 3148309 w 3147106"/>
                  <a:gd name="connsiteY9" fmla="*/ 2113523 h 214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7106" h="2145193">
                    <a:moveTo>
                      <a:pt x="3125274" y="-1115"/>
                    </a:moveTo>
                    <a:lnTo>
                      <a:pt x="188269" y="30134"/>
                    </a:lnTo>
                    <a:lnTo>
                      <a:pt x="187582" y="30260"/>
                    </a:lnTo>
                    <a:cubicBezTo>
                      <a:pt x="183905" y="28431"/>
                      <a:pt x="173404" y="32196"/>
                      <a:pt x="169743" y="31587"/>
                    </a:cubicBezTo>
                    <a:cubicBezTo>
                      <a:pt x="120256" y="31998"/>
                      <a:pt x="80871" y="138919"/>
                      <a:pt x="48055" y="337702"/>
                    </a:cubicBezTo>
                    <a:cubicBezTo>
                      <a:pt x="15224" y="536483"/>
                      <a:pt x="-1496" y="805850"/>
                      <a:pt x="1557" y="1086545"/>
                    </a:cubicBezTo>
                    <a:cubicBezTo>
                      <a:pt x="4626" y="1367253"/>
                      <a:pt x="27212" y="1636277"/>
                      <a:pt x="64359" y="1834447"/>
                    </a:cubicBezTo>
                    <a:cubicBezTo>
                      <a:pt x="101491" y="2032617"/>
                      <a:pt x="150163" y="2143695"/>
                      <a:pt x="199634" y="2143237"/>
                    </a:cubicBezTo>
                    <a:cubicBezTo>
                      <a:pt x="204941" y="2143165"/>
                      <a:pt x="192505" y="2145442"/>
                      <a:pt x="197764" y="2142793"/>
                    </a:cubicBezTo>
                    <a:lnTo>
                      <a:pt x="3148309" y="2113523"/>
                    </a:lnTo>
                    <a:close/>
                  </a:path>
                </a:pathLst>
              </a:custGeom>
              <a:grpFill/>
              <a:ln w="19050" cap="sq">
                <a:solidFill>
                  <a:srgbClr val="000000"/>
                </a:solidFill>
                <a:prstDash val="solid"/>
                <a:miter/>
              </a:ln>
            </p:spPr>
            <p:txBody>
              <a:bodyPr rtlCol="0" anchor="ctr"/>
              <a:lstStyle/>
              <a:p>
                <a:endParaRPr lang="en-DE"/>
              </a:p>
            </p:txBody>
          </p:sp>
          <p:sp>
            <p:nvSpPr>
              <p:cNvPr id="45" name="Freeform: Shape 44">
                <a:extLst>
                  <a:ext uri="{FF2B5EF4-FFF2-40B4-BE49-F238E27FC236}">
                    <a16:creationId xmlns:a16="http://schemas.microsoft.com/office/drawing/2014/main" id="{45574694-51A4-4485-B961-FB2BACC1E210}"/>
                  </a:ext>
                </a:extLst>
              </p:cNvPr>
              <p:cNvSpPr/>
              <p:nvPr/>
            </p:nvSpPr>
            <p:spPr>
              <a:xfrm>
                <a:off x="4179635" y="1913352"/>
                <a:ext cx="2116692" cy="373072"/>
              </a:xfrm>
              <a:custGeom>
                <a:avLst/>
                <a:gdLst>
                  <a:gd name="connsiteX0" fmla="*/ 2115538 w 2116692"/>
                  <a:gd name="connsiteY0" fmla="*/ 186379 h 373072"/>
                  <a:gd name="connsiteX1" fmla="*/ 1057192 w 2116692"/>
                  <a:gd name="connsiteY1" fmla="*/ 372916 h 373072"/>
                  <a:gd name="connsiteX2" fmla="*/ -1154 w 2116692"/>
                  <a:gd name="connsiteY2" fmla="*/ 186379 h 373072"/>
                  <a:gd name="connsiteX3" fmla="*/ 1057192 w 2116692"/>
                  <a:gd name="connsiteY3" fmla="*/ -157 h 373072"/>
                  <a:gd name="connsiteX4" fmla="*/ 2115538 w 2116692"/>
                  <a:gd name="connsiteY4" fmla="*/ 186379 h 373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6692" h="373072">
                    <a:moveTo>
                      <a:pt x="2115538" y="186379"/>
                    </a:moveTo>
                    <a:cubicBezTo>
                      <a:pt x="2115538" y="289400"/>
                      <a:pt x="1641700" y="372916"/>
                      <a:pt x="1057192" y="372916"/>
                    </a:cubicBezTo>
                    <a:cubicBezTo>
                      <a:pt x="472683" y="372916"/>
                      <a:pt x="-1154" y="289400"/>
                      <a:pt x="-1154" y="186379"/>
                    </a:cubicBezTo>
                    <a:cubicBezTo>
                      <a:pt x="-1154" y="83358"/>
                      <a:pt x="472683" y="-157"/>
                      <a:pt x="1057192" y="-157"/>
                    </a:cubicBezTo>
                    <a:cubicBezTo>
                      <a:pt x="1641700" y="-157"/>
                      <a:pt x="2115538" y="83358"/>
                      <a:pt x="2115538" y="186379"/>
                    </a:cubicBezTo>
                    <a:close/>
                  </a:path>
                </a:pathLst>
              </a:custGeom>
              <a:grpFill/>
              <a:ln w="19050" cap="sq">
                <a:solidFill>
                  <a:srgbClr val="000000"/>
                </a:solidFill>
                <a:prstDash val="solid"/>
                <a:miter/>
              </a:ln>
            </p:spPr>
            <p:txBody>
              <a:bodyPr rtlCol="0" anchor="ctr"/>
              <a:lstStyle/>
              <a:p>
                <a:endParaRPr lang="en-DE"/>
              </a:p>
            </p:txBody>
          </p:sp>
        </p:grpSp>
        <p:sp>
          <p:nvSpPr>
            <p:cNvPr id="47" name="Freeform: Shape 46">
              <a:extLst>
                <a:ext uri="{FF2B5EF4-FFF2-40B4-BE49-F238E27FC236}">
                  <a16:creationId xmlns:a16="http://schemas.microsoft.com/office/drawing/2014/main" id="{9D1CE79F-A1F2-47A9-BC2A-71A351398F02}"/>
                </a:ext>
              </a:extLst>
            </p:cNvPr>
            <p:cNvSpPr/>
            <p:nvPr/>
          </p:nvSpPr>
          <p:spPr>
            <a:xfrm>
              <a:off x="4682702" y="2342065"/>
              <a:ext cx="1103235" cy="429036"/>
            </a:xfrm>
            <a:custGeom>
              <a:avLst/>
              <a:gdLst>
                <a:gd name="connsiteX0" fmla="*/ 1102177 w 1103235"/>
                <a:gd name="connsiteY0" fmla="*/ 214182 h 429036"/>
                <a:gd name="connsiteX1" fmla="*/ 550559 w 1103235"/>
                <a:gd name="connsiteY1" fmla="*/ 428700 h 429036"/>
                <a:gd name="connsiteX2" fmla="*/ -1059 w 1103235"/>
                <a:gd name="connsiteY2" fmla="*/ 214182 h 429036"/>
                <a:gd name="connsiteX3" fmla="*/ 550559 w 1103235"/>
                <a:gd name="connsiteY3" fmla="*/ -336 h 429036"/>
                <a:gd name="connsiteX4" fmla="*/ 1102177 w 1103235"/>
                <a:gd name="connsiteY4" fmla="*/ 214182 h 429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235" h="429036">
                  <a:moveTo>
                    <a:pt x="1102177" y="214182"/>
                  </a:moveTo>
                  <a:cubicBezTo>
                    <a:pt x="1102177" y="332657"/>
                    <a:pt x="855209" y="428700"/>
                    <a:pt x="550559" y="428700"/>
                  </a:cubicBezTo>
                  <a:cubicBezTo>
                    <a:pt x="245909" y="428700"/>
                    <a:pt x="-1059" y="332657"/>
                    <a:pt x="-1059" y="214182"/>
                  </a:cubicBezTo>
                  <a:cubicBezTo>
                    <a:pt x="-1059" y="95707"/>
                    <a:pt x="245909" y="-336"/>
                    <a:pt x="550559" y="-336"/>
                  </a:cubicBezTo>
                  <a:cubicBezTo>
                    <a:pt x="855209" y="-336"/>
                    <a:pt x="1102177" y="95707"/>
                    <a:pt x="1102177" y="214182"/>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1789" cap="sq">
              <a:noFill/>
              <a:prstDash val="solid"/>
              <a:miter/>
            </a:ln>
          </p:spPr>
          <p:txBody>
            <a:bodyPr rtlCol="0" anchor="ctr"/>
            <a:lstStyle/>
            <a:p>
              <a:endParaRPr lang="en-DE" dirty="0"/>
            </a:p>
          </p:txBody>
        </p:sp>
        <p:sp>
          <p:nvSpPr>
            <p:cNvPr id="48" name="Freeform: Shape 47">
              <a:extLst>
                <a:ext uri="{FF2B5EF4-FFF2-40B4-BE49-F238E27FC236}">
                  <a16:creationId xmlns:a16="http://schemas.microsoft.com/office/drawing/2014/main" id="{266BC438-B6B3-4ECB-83E9-FCA9CB6FE987}"/>
                </a:ext>
              </a:extLst>
            </p:cNvPr>
            <p:cNvSpPr/>
            <p:nvPr/>
          </p:nvSpPr>
          <p:spPr>
            <a:xfrm>
              <a:off x="4582415" y="3221710"/>
              <a:ext cx="1197958" cy="635195"/>
            </a:xfrm>
            <a:custGeom>
              <a:avLst/>
              <a:gdLst>
                <a:gd name="connsiteX0" fmla="*/ 1196934 w 1197958"/>
                <a:gd name="connsiteY0" fmla="*/ 316627 h 635195"/>
                <a:gd name="connsiteX1" fmla="*/ 597955 w 1197958"/>
                <a:gd name="connsiteY1" fmla="*/ 634224 h 635195"/>
                <a:gd name="connsiteX2" fmla="*/ -1024 w 1197958"/>
                <a:gd name="connsiteY2" fmla="*/ 316627 h 635195"/>
                <a:gd name="connsiteX3" fmla="*/ 597955 w 1197958"/>
                <a:gd name="connsiteY3" fmla="*/ -971 h 635195"/>
                <a:gd name="connsiteX4" fmla="*/ 1196934 w 1197958"/>
                <a:gd name="connsiteY4" fmla="*/ 316627 h 635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958" h="635195">
                  <a:moveTo>
                    <a:pt x="1196934" y="316627"/>
                  </a:moveTo>
                  <a:cubicBezTo>
                    <a:pt x="1196934" y="492031"/>
                    <a:pt x="928762" y="634224"/>
                    <a:pt x="597955" y="634224"/>
                  </a:cubicBezTo>
                  <a:cubicBezTo>
                    <a:pt x="267148" y="634224"/>
                    <a:pt x="-1024" y="492031"/>
                    <a:pt x="-1024" y="316627"/>
                  </a:cubicBezTo>
                  <a:cubicBezTo>
                    <a:pt x="-1024" y="141222"/>
                    <a:pt x="267148" y="-971"/>
                    <a:pt x="597955" y="-971"/>
                  </a:cubicBezTo>
                  <a:cubicBezTo>
                    <a:pt x="928762" y="-971"/>
                    <a:pt x="1196934" y="141222"/>
                    <a:pt x="1196934" y="316627"/>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4948" cap="sq">
              <a:noFill/>
              <a:prstDash val="solid"/>
              <a:miter/>
            </a:ln>
          </p:spPr>
          <p:txBody>
            <a:bodyPr rtlCol="0" anchor="ctr"/>
            <a:lstStyle/>
            <a:p>
              <a:endParaRPr lang="en-DE"/>
            </a:p>
          </p:txBody>
        </p:sp>
        <p:sp>
          <p:nvSpPr>
            <p:cNvPr id="49" name="Freeform: Shape 48">
              <a:extLst>
                <a:ext uri="{FF2B5EF4-FFF2-40B4-BE49-F238E27FC236}">
                  <a16:creationId xmlns:a16="http://schemas.microsoft.com/office/drawing/2014/main" id="{1E65FB6F-096E-4507-8E76-8BFD1E963ED2}"/>
                </a:ext>
              </a:extLst>
            </p:cNvPr>
            <p:cNvSpPr/>
            <p:nvPr/>
          </p:nvSpPr>
          <p:spPr>
            <a:xfrm>
              <a:off x="4615846" y="4545287"/>
              <a:ext cx="1164526" cy="551618"/>
            </a:xfrm>
            <a:custGeom>
              <a:avLst/>
              <a:gdLst>
                <a:gd name="connsiteX0" fmla="*/ 1163492 w 1164526"/>
                <a:gd name="connsiteY0" fmla="*/ 274011 h 551618"/>
                <a:gd name="connsiteX1" fmla="*/ 581228 w 1164526"/>
                <a:gd name="connsiteY1" fmla="*/ 549820 h 551618"/>
                <a:gd name="connsiteX2" fmla="*/ -1035 w 1164526"/>
                <a:gd name="connsiteY2" fmla="*/ 274011 h 551618"/>
                <a:gd name="connsiteX3" fmla="*/ 581228 w 1164526"/>
                <a:gd name="connsiteY3" fmla="*/ -1799 h 551618"/>
                <a:gd name="connsiteX4" fmla="*/ 1163492 w 1164526"/>
                <a:gd name="connsiteY4" fmla="*/ 274011 h 551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526" h="551618">
                  <a:moveTo>
                    <a:pt x="1163492" y="274011"/>
                  </a:moveTo>
                  <a:cubicBezTo>
                    <a:pt x="1163492" y="426336"/>
                    <a:pt x="902803" y="549820"/>
                    <a:pt x="581228" y="549820"/>
                  </a:cubicBezTo>
                  <a:cubicBezTo>
                    <a:pt x="259653" y="549820"/>
                    <a:pt x="-1035" y="426336"/>
                    <a:pt x="-1035" y="274011"/>
                  </a:cubicBezTo>
                  <a:cubicBezTo>
                    <a:pt x="-1035" y="121686"/>
                    <a:pt x="259653" y="-1799"/>
                    <a:pt x="581228" y="-1799"/>
                  </a:cubicBezTo>
                  <a:cubicBezTo>
                    <a:pt x="902803" y="-1799"/>
                    <a:pt x="1163492" y="121686"/>
                    <a:pt x="1163492" y="27401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3734" cap="sq">
              <a:noFill/>
              <a:prstDash val="solid"/>
              <a:miter/>
            </a:ln>
          </p:spPr>
          <p:txBody>
            <a:bodyPr rtlCol="0" anchor="ctr"/>
            <a:lstStyle/>
            <a:p>
              <a:endParaRPr lang="en-DE"/>
            </a:p>
          </p:txBody>
        </p:sp>
        <p:sp>
          <p:nvSpPr>
            <p:cNvPr id="50" name="Freeform: Shape 49">
              <a:extLst>
                <a:ext uri="{FF2B5EF4-FFF2-40B4-BE49-F238E27FC236}">
                  <a16:creationId xmlns:a16="http://schemas.microsoft.com/office/drawing/2014/main" id="{C6216C23-F960-428F-B2A2-C04CF031E8E5}"/>
                </a:ext>
              </a:extLst>
            </p:cNvPr>
            <p:cNvSpPr/>
            <p:nvPr/>
          </p:nvSpPr>
          <p:spPr>
            <a:xfrm rot="16265713">
              <a:off x="4290750" y="2933089"/>
              <a:ext cx="412343" cy="211797"/>
            </a:xfrm>
            <a:custGeom>
              <a:avLst/>
              <a:gdLst>
                <a:gd name="connsiteX0" fmla="*/ 413080 w 412343"/>
                <a:gd name="connsiteY0" fmla="*/ 105361 h 211797"/>
                <a:gd name="connsiteX1" fmla="*/ 206909 w 412343"/>
                <a:gd name="connsiteY1" fmla="*/ 211259 h 211797"/>
                <a:gd name="connsiteX2" fmla="*/ 737 w 412343"/>
                <a:gd name="connsiteY2" fmla="*/ 105361 h 211797"/>
                <a:gd name="connsiteX3" fmla="*/ 206909 w 412343"/>
                <a:gd name="connsiteY3" fmla="*/ -538 h 211797"/>
                <a:gd name="connsiteX4" fmla="*/ 413080 w 412343"/>
                <a:gd name="connsiteY4" fmla="*/ 105361 h 21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43" h="211797">
                  <a:moveTo>
                    <a:pt x="413080" y="105361"/>
                  </a:moveTo>
                  <a:cubicBezTo>
                    <a:pt x="413080" y="163847"/>
                    <a:pt x="320774" y="211259"/>
                    <a:pt x="206909" y="211259"/>
                  </a:cubicBezTo>
                  <a:cubicBezTo>
                    <a:pt x="93043" y="211259"/>
                    <a:pt x="737" y="163847"/>
                    <a:pt x="737" y="105361"/>
                  </a:cubicBezTo>
                  <a:cubicBezTo>
                    <a:pt x="737" y="46874"/>
                    <a:pt x="93043" y="-538"/>
                    <a:pt x="206909" y="-538"/>
                  </a:cubicBezTo>
                  <a:cubicBezTo>
                    <a:pt x="320774" y="-538"/>
                    <a:pt x="413080" y="46874"/>
                    <a:pt x="413080" y="10536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5064" cap="sq">
              <a:noFill/>
              <a:prstDash val="solid"/>
              <a:miter/>
            </a:ln>
          </p:spPr>
          <p:txBody>
            <a:bodyPr rtlCol="0" anchor="ctr"/>
            <a:lstStyle/>
            <a:p>
              <a:endParaRPr lang="en-DE"/>
            </a:p>
          </p:txBody>
        </p:sp>
        <p:sp>
          <p:nvSpPr>
            <p:cNvPr id="51" name="Freeform: Shape 50">
              <a:extLst>
                <a:ext uri="{FF2B5EF4-FFF2-40B4-BE49-F238E27FC236}">
                  <a16:creationId xmlns:a16="http://schemas.microsoft.com/office/drawing/2014/main" id="{C97C137A-318F-49CC-BA81-90CBAC9C9AEC}"/>
                </a:ext>
              </a:extLst>
            </p:cNvPr>
            <p:cNvSpPr/>
            <p:nvPr/>
          </p:nvSpPr>
          <p:spPr>
            <a:xfrm rot="16240524">
              <a:off x="4162611" y="4156569"/>
              <a:ext cx="668621" cy="211800"/>
            </a:xfrm>
            <a:custGeom>
              <a:avLst/>
              <a:gdLst>
                <a:gd name="connsiteX0" fmla="*/ 670211 w 668621"/>
                <a:gd name="connsiteY0" fmla="*/ 105421 h 211800"/>
                <a:gd name="connsiteX1" fmla="*/ 335900 w 668621"/>
                <a:gd name="connsiteY1" fmla="*/ 211322 h 211800"/>
                <a:gd name="connsiteX2" fmla="*/ 1589 w 668621"/>
                <a:gd name="connsiteY2" fmla="*/ 105421 h 211800"/>
                <a:gd name="connsiteX3" fmla="*/ 335900 w 668621"/>
                <a:gd name="connsiteY3" fmla="*/ -479 h 211800"/>
                <a:gd name="connsiteX4" fmla="*/ 670211 w 668621"/>
                <a:gd name="connsiteY4" fmla="*/ 105421 h 21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1" h="211800">
                  <a:moveTo>
                    <a:pt x="670211" y="105421"/>
                  </a:moveTo>
                  <a:cubicBezTo>
                    <a:pt x="670211" y="163908"/>
                    <a:pt x="520535" y="211322"/>
                    <a:pt x="335900" y="211322"/>
                  </a:cubicBezTo>
                  <a:cubicBezTo>
                    <a:pt x="151265" y="211322"/>
                    <a:pt x="1589" y="163908"/>
                    <a:pt x="1589" y="105421"/>
                  </a:cubicBezTo>
                  <a:cubicBezTo>
                    <a:pt x="1589" y="46934"/>
                    <a:pt x="151265" y="-479"/>
                    <a:pt x="335900" y="-479"/>
                  </a:cubicBezTo>
                  <a:cubicBezTo>
                    <a:pt x="520535" y="-479"/>
                    <a:pt x="670211" y="46934"/>
                    <a:pt x="670211" y="10542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6448" cap="sq">
              <a:noFill/>
              <a:prstDash val="solid"/>
              <a:miter/>
            </a:ln>
          </p:spPr>
          <p:txBody>
            <a:bodyPr rtlCol="0" anchor="ctr"/>
            <a:lstStyle/>
            <a:p>
              <a:endParaRPr lang="en-DE"/>
            </a:p>
          </p:txBody>
        </p:sp>
        <p:sp>
          <p:nvSpPr>
            <p:cNvPr id="52" name="TextBox 51">
              <a:extLst>
                <a:ext uri="{FF2B5EF4-FFF2-40B4-BE49-F238E27FC236}">
                  <a16:creationId xmlns:a16="http://schemas.microsoft.com/office/drawing/2014/main" id="{248DD3EC-824C-443B-A0B3-6A7F064CD9EF}"/>
                </a:ext>
              </a:extLst>
            </p:cNvPr>
            <p:cNvSpPr txBox="1"/>
            <p:nvPr/>
          </p:nvSpPr>
          <p:spPr>
            <a:xfrm>
              <a:off x="5881284" y="2476112"/>
              <a:ext cx="394871"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I/II</a:t>
              </a:r>
            </a:p>
          </p:txBody>
        </p:sp>
        <p:sp>
          <p:nvSpPr>
            <p:cNvPr id="53" name="TextBox 52">
              <a:extLst>
                <a:ext uri="{FF2B5EF4-FFF2-40B4-BE49-F238E27FC236}">
                  <a16:creationId xmlns:a16="http://schemas.microsoft.com/office/drawing/2014/main" id="{0739FDC7-43D8-4F00-8E0E-89A0D8AF5037}"/>
                </a:ext>
              </a:extLst>
            </p:cNvPr>
            <p:cNvSpPr txBox="1"/>
            <p:nvPr/>
          </p:nvSpPr>
          <p:spPr>
            <a:xfrm>
              <a:off x="5677070" y="2870104"/>
              <a:ext cx="573918"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III/IV</a:t>
              </a:r>
            </a:p>
          </p:txBody>
        </p:sp>
        <p:sp>
          <p:nvSpPr>
            <p:cNvPr id="54" name="TextBox 53">
              <a:extLst>
                <a:ext uri="{FF2B5EF4-FFF2-40B4-BE49-F238E27FC236}">
                  <a16:creationId xmlns:a16="http://schemas.microsoft.com/office/drawing/2014/main" id="{5F7BFB26-7CC2-489A-A163-D7785BF6CA77}"/>
                </a:ext>
              </a:extLst>
            </p:cNvPr>
            <p:cNvSpPr txBox="1"/>
            <p:nvPr/>
          </p:nvSpPr>
          <p:spPr>
            <a:xfrm>
              <a:off x="5928351" y="3413819"/>
              <a:ext cx="399168"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Va</a:t>
              </a:r>
            </a:p>
          </p:txBody>
        </p:sp>
        <p:sp>
          <p:nvSpPr>
            <p:cNvPr id="55" name="TextBox 54">
              <a:extLst>
                <a:ext uri="{FF2B5EF4-FFF2-40B4-BE49-F238E27FC236}">
                  <a16:creationId xmlns:a16="http://schemas.microsoft.com/office/drawing/2014/main" id="{A25753CB-3005-4EF7-A6E8-EBDA695E06AC}"/>
                </a:ext>
              </a:extLst>
            </p:cNvPr>
            <p:cNvSpPr txBox="1"/>
            <p:nvPr/>
          </p:nvSpPr>
          <p:spPr>
            <a:xfrm>
              <a:off x="5908083" y="4091475"/>
              <a:ext cx="413492"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Vb</a:t>
              </a:r>
            </a:p>
          </p:txBody>
        </p:sp>
        <p:sp>
          <p:nvSpPr>
            <p:cNvPr id="56" name="TextBox 55">
              <a:extLst>
                <a:ext uri="{FF2B5EF4-FFF2-40B4-BE49-F238E27FC236}">
                  <a16:creationId xmlns:a16="http://schemas.microsoft.com/office/drawing/2014/main" id="{461CA91D-A87B-4490-9108-23C7BD137C52}"/>
                </a:ext>
              </a:extLst>
            </p:cNvPr>
            <p:cNvSpPr txBox="1"/>
            <p:nvPr/>
          </p:nvSpPr>
          <p:spPr>
            <a:xfrm>
              <a:off x="5955652" y="4694290"/>
              <a:ext cx="36192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VI</a:t>
              </a:r>
            </a:p>
          </p:txBody>
        </p:sp>
        <p:grpSp>
          <p:nvGrpSpPr>
            <p:cNvPr id="57" name="Graphic 8">
              <a:extLst>
                <a:ext uri="{FF2B5EF4-FFF2-40B4-BE49-F238E27FC236}">
                  <a16:creationId xmlns:a16="http://schemas.microsoft.com/office/drawing/2014/main" id="{07ECF6A7-7AD5-43CF-B457-4FEA935D03F8}"/>
                </a:ext>
              </a:extLst>
            </p:cNvPr>
            <p:cNvGrpSpPr/>
            <p:nvPr/>
          </p:nvGrpSpPr>
          <p:grpSpPr>
            <a:xfrm>
              <a:off x="6290250" y="3512214"/>
              <a:ext cx="415793" cy="1470007"/>
              <a:chOff x="6290250" y="3512214"/>
              <a:chExt cx="415793" cy="1470007"/>
            </a:xfrm>
            <a:solidFill>
              <a:srgbClr val="000000"/>
            </a:solidFill>
          </p:grpSpPr>
          <p:sp>
            <p:nvSpPr>
              <p:cNvPr id="58" name="Freeform: Shape 57">
                <a:extLst>
                  <a:ext uri="{FF2B5EF4-FFF2-40B4-BE49-F238E27FC236}">
                    <a16:creationId xmlns:a16="http://schemas.microsoft.com/office/drawing/2014/main" id="{5F6E45F6-49BA-4740-B3CB-585F7D1B27A9}"/>
                  </a:ext>
                </a:extLst>
              </p:cNvPr>
              <p:cNvSpPr/>
              <p:nvPr/>
            </p:nvSpPr>
            <p:spPr>
              <a:xfrm>
                <a:off x="6304520" y="3516020"/>
                <a:ext cx="390032" cy="8125"/>
              </a:xfrm>
              <a:custGeom>
                <a:avLst/>
                <a:gdLst>
                  <a:gd name="connsiteX0" fmla="*/ -1291 w 390032"/>
                  <a:gd name="connsiteY0" fmla="*/ -896 h 8125"/>
                  <a:gd name="connsiteX1" fmla="*/ 388741 w 390032"/>
                  <a:gd name="connsiteY1" fmla="*/ -896 h 8125"/>
                  <a:gd name="connsiteX2" fmla="*/ 388741 w 390032"/>
                  <a:gd name="connsiteY2" fmla="*/ 7230 h 8125"/>
                  <a:gd name="connsiteX3" fmla="*/ -1291 w 390032"/>
                  <a:gd name="connsiteY3" fmla="*/ 7230 h 8125"/>
                </a:gdLst>
                <a:ahLst/>
                <a:cxnLst>
                  <a:cxn ang="0">
                    <a:pos x="connsiteX0" y="connsiteY0"/>
                  </a:cxn>
                  <a:cxn ang="0">
                    <a:pos x="connsiteX1" y="connsiteY1"/>
                  </a:cxn>
                  <a:cxn ang="0">
                    <a:pos x="connsiteX2" y="connsiteY2"/>
                  </a:cxn>
                  <a:cxn ang="0">
                    <a:pos x="connsiteX3" y="connsiteY3"/>
                  </a:cxn>
                </a:cxnLst>
                <a:rect l="l" t="t" r="r" b="b"/>
                <a:pathLst>
                  <a:path w="390032" h="8125">
                    <a:moveTo>
                      <a:pt x="-1291" y="-896"/>
                    </a:moveTo>
                    <a:lnTo>
                      <a:pt x="388741" y="-896"/>
                    </a:lnTo>
                    <a:lnTo>
                      <a:pt x="388741" y="7230"/>
                    </a:lnTo>
                    <a:lnTo>
                      <a:pt x="-1291" y="7230"/>
                    </a:lnTo>
                    <a:close/>
                  </a:path>
                </a:pathLst>
              </a:custGeom>
              <a:solidFill>
                <a:srgbClr val="000000"/>
              </a:solidFill>
              <a:ln w="1428" cap="sq">
                <a:noFill/>
                <a:custDash>
                  <a:ds d="449110" sp="74852"/>
                </a:custDash>
                <a:miter/>
              </a:ln>
            </p:spPr>
            <p:txBody>
              <a:bodyPr rtlCol="0" anchor="ctr"/>
              <a:lstStyle/>
              <a:p>
                <a:endParaRPr lang="en-DE"/>
              </a:p>
            </p:txBody>
          </p:sp>
          <p:sp>
            <p:nvSpPr>
              <p:cNvPr id="59" name="Freeform: Shape 58">
                <a:extLst>
                  <a:ext uri="{FF2B5EF4-FFF2-40B4-BE49-F238E27FC236}">
                    <a16:creationId xmlns:a16="http://schemas.microsoft.com/office/drawing/2014/main" id="{722A5B3D-9AA4-4309-ABFC-5B8EC85EEB09}"/>
                  </a:ext>
                </a:extLst>
              </p:cNvPr>
              <p:cNvSpPr/>
              <p:nvPr/>
            </p:nvSpPr>
            <p:spPr>
              <a:xfrm rot="5406765">
                <a:off x="5959155" y="4243151"/>
                <a:ext cx="1459662" cy="8128"/>
              </a:xfrm>
              <a:custGeom>
                <a:avLst/>
                <a:gdLst>
                  <a:gd name="connsiteX0" fmla="*/ -1329 w 1459662"/>
                  <a:gd name="connsiteY0" fmla="*/ 1686 h 8128"/>
                  <a:gd name="connsiteX1" fmla="*/ 1458334 w 1459662"/>
                  <a:gd name="connsiteY1" fmla="*/ 1686 h 8128"/>
                  <a:gd name="connsiteX2" fmla="*/ 1458334 w 1459662"/>
                  <a:gd name="connsiteY2" fmla="*/ 9815 h 8128"/>
                  <a:gd name="connsiteX3" fmla="*/ -1329 w 1459662"/>
                  <a:gd name="connsiteY3" fmla="*/ 9815 h 8128"/>
                </a:gdLst>
                <a:ahLst/>
                <a:cxnLst>
                  <a:cxn ang="0">
                    <a:pos x="connsiteX0" y="connsiteY0"/>
                  </a:cxn>
                  <a:cxn ang="0">
                    <a:pos x="connsiteX1" y="connsiteY1"/>
                  </a:cxn>
                  <a:cxn ang="0">
                    <a:pos x="connsiteX2" y="connsiteY2"/>
                  </a:cxn>
                  <a:cxn ang="0">
                    <a:pos x="connsiteX3" y="connsiteY3"/>
                  </a:cxn>
                </a:cxnLst>
                <a:rect l="l" t="t" r="r" b="b"/>
                <a:pathLst>
                  <a:path w="1459662" h="8128">
                    <a:moveTo>
                      <a:pt x="-1329" y="1686"/>
                    </a:moveTo>
                    <a:lnTo>
                      <a:pt x="1458334" y="1686"/>
                    </a:lnTo>
                    <a:lnTo>
                      <a:pt x="1458334" y="9815"/>
                    </a:lnTo>
                    <a:lnTo>
                      <a:pt x="-1329" y="9815"/>
                    </a:lnTo>
                    <a:close/>
                  </a:path>
                </a:pathLst>
              </a:custGeom>
              <a:solidFill>
                <a:srgbClr val="000000"/>
              </a:solidFill>
              <a:ln w="1428" cap="sq">
                <a:noFill/>
                <a:custDash>
                  <a:ds d="449183" sp="74864"/>
                </a:custDash>
                <a:miter/>
              </a:ln>
            </p:spPr>
            <p:txBody>
              <a:bodyPr rtlCol="0" anchor="ctr"/>
              <a:lstStyle/>
              <a:p>
                <a:endParaRPr lang="en-DE"/>
              </a:p>
            </p:txBody>
          </p:sp>
          <p:sp>
            <p:nvSpPr>
              <p:cNvPr id="60" name="Freeform: Shape 59">
                <a:extLst>
                  <a:ext uri="{FF2B5EF4-FFF2-40B4-BE49-F238E27FC236}">
                    <a16:creationId xmlns:a16="http://schemas.microsoft.com/office/drawing/2014/main" id="{B1FC4953-7C83-4103-8DA8-1E5C2D50C371}"/>
                  </a:ext>
                </a:extLst>
              </p:cNvPr>
              <p:cNvSpPr/>
              <p:nvPr/>
            </p:nvSpPr>
            <p:spPr>
              <a:xfrm>
                <a:off x="6301741" y="4970290"/>
                <a:ext cx="390032" cy="8125"/>
              </a:xfrm>
              <a:custGeom>
                <a:avLst/>
                <a:gdLst>
                  <a:gd name="connsiteX0" fmla="*/ -1290 w 390032"/>
                  <a:gd name="connsiteY0" fmla="*/ -1835 h 8125"/>
                  <a:gd name="connsiteX1" fmla="*/ 388743 w 390032"/>
                  <a:gd name="connsiteY1" fmla="*/ -1835 h 8125"/>
                  <a:gd name="connsiteX2" fmla="*/ 388743 w 390032"/>
                  <a:gd name="connsiteY2" fmla="*/ 6291 h 8125"/>
                  <a:gd name="connsiteX3" fmla="*/ -1290 w 390032"/>
                  <a:gd name="connsiteY3" fmla="*/ 6291 h 8125"/>
                </a:gdLst>
                <a:ahLst/>
                <a:cxnLst>
                  <a:cxn ang="0">
                    <a:pos x="connsiteX0" y="connsiteY0"/>
                  </a:cxn>
                  <a:cxn ang="0">
                    <a:pos x="connsiteX1" y="connsiteY1"/>
                  </a:cxn>
                  <a:cxn ang="0">
                    <a:pos x="connsiteX2" y="connsiteY2"/>
                  </a:cxn>
                  <a:cxn ang="0">
                    <a:pos x="connsiteX3" y="connsiteY3"/>
                  </a:cxn>
                </a:cxnLst>
                <a:rect l="l" t="t" r="r" b="b"/>
                <a:pathLst>
                  <a:path w="390032" h="8125">
                    <a:moveTo>
                      <a:pt x="-1290" y="-1835"/>
                    </a:moveTo>
                    <a:lnTo>
                      <a:pt x="388743" y="-1835"/>
                    </a:lnTo>
                    <a:lnTo>
                      <a:pt x="388743" y="6291"/>
                    </a:lnTo>
                    <a:lnTo>
                      <a:pt x="-1290" y="6291"/>
                    </a:lnTo>
                    <a:close/>
                  </a:path>
                </a:pathLst>
              </a:custGeom>
              <a:solidFill>
                <a:srgbClr val="000000"/>
              </a:solidFill>
              <a:ln w="1428" cap="sq">
                <a:noFill/>
                <a:custDash>
                  <a:ds d="449110" sp="74852"/>
                </a:custDash>
                <a:miter/>
              </a:ln>
            </p:spPr>
            <p:txBody>
              <a:bodyPr rtlCol="0" anchor="ctr"/>
              <a:lstStyle/>
              <a:p>
                <a:endParaRPr lang="en-DE"/>
              </a:p>
            </p:txBody>
          </p:sp>
        </p:grpSp>
        <p:grpSp>
          <p:nvGrpSpPr>
            <p:cNvPr id="61" name="Graphic 8">
              <a:extLst>
                <a:ext uri="{FF2B5EF4-FFF2-40B4-BE49-F238E27FC236}">
                  <a16:creationId xmlns:a16="http://schemas.microsoft.com/office/drawing/2014/main" id="{6A5CE346-A1FD-49B9-8CC6-613FDF10C262}"/>
                </a:ext>
              </a:extLst>
            </p:cNvPr>
            <p:cNvGrpSpPr/>
            <p:nvPr/>
          </p:nvGrpSpPr>
          <p:grpSpPr>
            <a:xfrm>
              <a:off x="6290250" y="2351444"/>
              <a:ext cx="415793" cy="887821"/>
              <a:chOff x="6290250" y="2351444"/>
              <a:chExt cx="415793" cy="887821"/>
            </a:xfrm>
            <a:solidFill>
              <a:srgbClr val="000000"/>
            </a:solidFill>
          </p:grpSpPr>
          <p:sp>
            <p:nvSpPr>
              <p:cNvPr id="62" name="Freeform: Shape 61">
                <a:extLst>
                  <a:ext uri="{FF2B5EF4-FFF2-40B4-BE49-F238E27FC236}">
                    <a16:creationId xmlns:a16="http://schemas.microsoft.com/office/drawing/2014/main" id="{69FDDFB3-A90D-4B6D-A3AF-243F71B5626A}"/>
                  </a:ext>
                </a:extLst>
              </p:cNvPr>
              <p:cNvSpPr/>
              <p:nvPr/>
            </p:nvSpPr>
            <p:spPr>
              <a:xfrm>
                <a:off x="6304520" y="2353742"/>
                <a:ext cx="390032" cy="4907"/>
              </a:xfrm>
              <a:custGeom>
                <a:avLst/>
                <a:gdLst>
                  <a:gd name="connsiteX0" fmla="*/ -1291 w 390032"/>
                  <a:gd name="connsiteY0" fmla="*/ -956 h 4907"/>
                  <a:gd name="connsiteX1" fmla="*/ 388741 w 390032"/>
                  <a:gd name="connsiteY1" fmla="*/ -956 h 4907"/>
                  <a:gd name="connsiteX2" fmla="*/ 388741 w 390032"/>
                  <a:gd name="connsiteY2" fmla="*/ 3951 h 4907"/>
                  <a:gd name="connsiteX3" fmla="*/ -1291 w 390032"/>
                  <a:gd name="connsiteY3" fmla="*/ 3951 h 4907"/>
                </a:gdLst>
                <a:ahLst/>
                <a:cxnLst>
                  <a:cxn ang="0">
                    <a:pos x="connsiteX0" y="connsiteY0"/>
                  </a:cxn>
                  <a:cxn ang="0">
                    <a:pos x="connsiteX1" y="connsiteY1"/>
                  </a:cxn>
                  <a:cxn ang="0">
                    <a:pos x="connsiteX2" y="connsiteY2"/>
                  </a:cxn>
                  <a:cxn ang="0">
                    <a:pos x="connsiteX3" y="connsiteY3"/>
                  </a:cxn>
                </a:cxnLst>
                <a:rect l="l" t="t" r="r" b="b"/>
                <a:pathLst>
                  <a:path w="390032" h="4907">
                    <a:moveTo>
                      <a:pt x="-1291" y="-956"/>
                    </a:moveTo>
                    <a:lnTo>
                      <a:pt x="388741" y="-956"/>
                    </a:lnTo>
                    <a:lnTo>
                      <a:pt x="388741" y="3951"/>
                    </a:lnTo>
                    <a:lnTo>
                      <a:pt x="-1291" y="3951"/>
                    </a:lnTo>
                    <a:close/>
                  </a:path>
                </a:pathLst>
              </a:custGeom>
              <a:solidFill>
                <a:srgbClr val="000000"/>
              </a:solidFill>
              <a:ln w="1145" cap="sq">
                <a:noFill/>
                <a:custDash>
                  <a:ds d="449110" sp="74852"/>
                </a:custDash>
                <a:miter/>
              </a:ln>
            </p:spPr>
            <p:txBody>
              <a:bodyPr rtlCol="0" anchor="ctr"/>
              <a:lstStyle/>
              <a:p>
                <a:endParaRPr lang="en-DE"/>
              </a:p>
            </p:txBody>
          </p:sp>
          <p:sp>
            <p:nvSpPr>
              <p:cNvPr id="63" name="Freeform: Shape 62">
                <a:extLst>
                  <a:ext uri="{FF2B5EF4-FFF2-40B4-BE49-F238E27FC236}">
                    <a16:creationId xmlns:a16="http://schemas.microsoft.com/office/drawing/2014/main" id="{0ACBFBA1-64B2-4A77-BEBA-281FC40C0675}"/>
                  </a:ext>
                </a:extLst>
              </p:cNvPr>
              <p:cNvSpPr/>
              <p:nvPr/>
            </p:nvSpPr>
            <p:spPr>
              <a:xfrm rot="5411201">
                <a:off x="6248198" y="2791290"/>
                <a:ext cx="881577" cy="8126"/>
              </a:xfrm>
              <a:custGeom>
                <a:avLst/>
                <a:gdLst>
                  <a:gd name="connsiteX0" fmla="*/ -1329 w 881577"/>
                  <a:gd name="connsiteY0" fmla="*/ 1611 h 8126"/>
                  <a:gd name="connsiteX1" fmla="*/ 880248 w 881577"/>
                  <a:gd name="connsiteY1" fmla="*/ 1611 h 8126"/>
                  <a:gd name="connsiteX2" fmla="*/ 880248 w 881577"/>
                  <a:gd name="connsiteY2" fmla="*/ 9737 h 8126"/>
                  <a:gd name="connsiteX3" fmla="*/ -1329 w 881577"/>
                  <a:gd name="connsiteY3" fmla="*/ 9737 h 8126"/>
                </a:gdLst>
                <a:ahLst/>
                <a:cxnLst>
                  <a:cxn ang="0">
                    <a:pos x="connsiteX0" y="connsiteY0"/>
                  </a:cxn>
                  <a:cxn ang="0">
                    <a:pos x="connsiteX1" y="connsiteY1"/>
                  </a:cxn>
                  <a:cxn ang="0">
                    <a:pos x="connsiteX2" y="connsiteY2"/>
                  </a:cxn>
                  <a:cxn ang="0">
                    <a:pos x="connsiteX3" y="connsiteY3"/>
                  </a:cxn>
                </a:cxnLst>
                <a:rect l="l" t="t" r="r" b="b"/>
                <a:pathLst>
                  <a:path w="881577" h="8126">
                    <a:moveTo>
                      <a:pt x="-1329" y="1611"/>
                    </a:moveTo>
                    <a:lnTo>
                      <a:pt x="880248" y="1611"/>
                    </a:lnTo>
                    <a:lnTo>
                      <a:pt x="880248" y="9737"/>
                    </a:lnTo>
                    <a:lnTo>
                      <a:pt x="-1329" y="9737"/>
                    </a:lnTo>
                    <a:close/>
                  </a:path>
                </a:pathLst>
              </a:custGeom>
              <a:solidFill>
                <a:srgbClr val="000000"/>
              </a:solidFill>
              <a:ln w="1145" cap="sq">
                <a:noFill/>
                <a:custDash>
                  <a:ds d="449183" sp="74864"/>
                </a:custDash>
                <a:miter/>
              </a:ln>
            </p:spPr>
            <p:txBody>
              <a:bodyPr rtlCol="0" anchor="ctr"/>
              <a:lstStyle/>
              <a:p>
                <a:endParaRPr lang="en-DE"/>
              </a:p>
            </p:txBody>
          </p:sp>
          <p:sp>
            <p:nvSpPr>
              <p:cNvPr id="64" name="Freeform: Shape 63">
                <a:extLst>
                  <a:ext uri="{FF2B5EF4-FFF2-40B4-BE49-F238E27FC236}">
                    <a16:creationId xmlns:a16="http://schemas.microsoft.com/office/drawing/2014/main" id="{CA52AAA4-7A51-409A-A4DD-AF459644C639}"/>
                  </a:ext>
                </a:extLst>
              </p:cNvPr>
              <p:cNvSpPr/>
              <p:nvPr/>
            </p:nvSpPr>
            <p:spPr>
              <a:xfrm>
                <a:off x="6301741" y="3232059"/>
                <a:ext cx="390032" cy="4907"/>
              </a:xfrm>
              <a:custGeom>
                <a:avLst/>
                <a:gdLst>
                  <a:gd name="connsiteX0" fmla="*/ -1290 w 390032"/>
                  <a:gd name="connsiteY0" fmla="*/ -1926 h 4907"/>
                  <a:gd name="connsiteX1" fmla="*/ 388743 w 390032"/>
                  <a:gd name="connsiteY1" fmla="*/ -1926 h 4907"/>
                  <a:gd name="connsiteX2" fmla="*/ 388743 w 390032"/>
                  <a:gd name="connsiteY2" fmla="*/ 2982 h 4907"/>
                  <a:gd name="connsiteX3" fmla="*/ -1290 w 390032"/>
                  <a:gd name="connsiteY3" fmla="*/ 2982 h 4907"/>
                </a:gdLst>
                <a:ahLst/>
                <a:cxnLst>
                  <a:cxn ang="0">
                    <a:pos x="connsiteX0" y="connsiteY0"/>
                  </a:cxn>
                  <a:cxn ang="0">
                    <a:pos x="connsiteX1" y="connsiteY1"/>
                  </a:cxn>
                  <a:cxn ang="0">
                    <a:pos x="connsiteX2" y="connsiteY2"/>
                  </a:cxn>
                  <a:cxn ang="0">
                    <a:pos x="connsiteX3" y="connsiteY3"/>
                  </a:cxn>
                </a:cxnLst>
                <a:rect l="l" t="t" r="r" b="b"/>
                <a:pathLst>
                  <a:path w="390032" h="4907">
                    <a:moveTo>
                      <a:pt x="-1290" y="-1926"/>
                    </a:moveTo>
                    <a:lnTo>
                      <a:pt x="388743" y="-1926"/>
                    </a:lnTo>
                    <a:lnTo>
                      <a:pt x="388743" y="2982"/>
                    </a:lnTo>
                    <a:lnTo>
                      <a:pt x="-1290" y="2982"/>
                    </a:lnTo>
                    <a:close/>
                  </a:path>
                </a:pathLst>
              </a:custGeom>
              <a:solidFill>
                <a:srgbClr val="000000"/>
              </a:solidFill>
              <a:ln w="1145" cap="sq">
                <a:noFill/>
                <a:custDash>
                  <a:ds d="449110" sp="74852"/>
                </a:custDash>
                <a:miter/>
              </a:ln>
            </p:spPr>
            <p:txBody>
              <a:bodyPr rtlCol="0" anchor="ctr"/>
              <a:lstStyle/>
              <a:p>
                <a:endParaRPr lang="en-DE"/>
              </a:p>
            </p:txBody>
          </p:sp>
        </p:grpSp>
        <p:sp>
          <p:nvSpPr>
            <p:cNvPr id="66" name="TextBox 65">
              <a:extLst>
                <a:ext uri="{FF2B5EF4-FFF2-40B4-BE49-F238E27FC236}">
                  <a16:creationId xmlns:a16="http://schemas.microsoft.com/office/drawing/2014/main" id="{1122D792-590D-4DBB-8408-912FC12E4B9D}"/>
                </a:ext>
              </a:extLst>
            </p:cNvPr>
            <p:cNvSpPr txBox="1"/>
            <p:nvPr/>
          </p:nvSpPr>
          <p:spPr>
            <a:xfrm>
              <a:off x="7104245" y="2709056"/>
              <a:ext cx="68134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layers</a:t>
              </a:r>
            </a:p>
          </p:txBody>
        </p:sp>
        <p:sp>
          <p:nvSpPr>
            <p:cNvPr id="67" name="TextBox 66">
              <a:extLst>
                <a:ext uri="{FF2B5EF4-FFF2-40B4-BE49-F238E27FC236}">
                  <a16:creationId xmlns:a16="http://schemas.microsoft.com/office/drawing/2014/main" id="{0648AC1A-42AB-4692-94D3-59A9F8548B76}"/>
                </a:ext>
              </a:extLst>
            </p:cNvPr>
            <p:cNvSpPr txBox="1"/>
            <p:nvPr/>
          </p:nvSpPr>
          <p:spPr>
            <a:xfrm>
              <a:off x="6720684" y="3959768"/>
              <a:ext cx="1251431" cy="301999"/>
            </a:xfrm>
            <a:prstGeom prst="rect">
              <a:avLst/>
            </a:prstGeom>
            <a:noFill/>
          </p:spPr>
          <p:txBody>
            <a:bodyPr wrap="none" rtlCol="0">
              <a:spAutoFit/>
            </a:bodyPr>
            <a:lstStyle/>
            <a:p>
              <a:pPr algn="l"/>
              <a:r>
                <a:rPr lang="en-DE" sz="1488" b="1" spc="0" baseline="0">
                  <a:solidFill>
                    <a:srgbClr val="000000"/>
                  </a:solidFill>
                  <a:latin typeface="Arial"/>
                  <a:cs typeface="Arial"/>
                  <a:sym typeface="Arial"/>
                  <a:rtl val="0"/>
                </a:rPr>
                <a:t>Infragranular</a:t>
              </a:r>
            </a:p>
          </p:txBody>
        </p:sp>
        <p:sp>
          <p:nvSpPr>
            <p:cNvPr id="68" name="TextBox 67">
              <a:extLst>
                <a:ext uri="{FF2B5EF4-FFF2-40B4-BE49-F238E27FC236}">
                  <a16:creationId xmlns:a16="http://schemas.microsoft.com/office/drawing/2014/main" id="{E7FBBA04-B8B5-4848-B8C6-03D29A4C27AE}"/>
                </a:ext>
              </a:extLst>
            </p:cNvPr>
            <p:cNvSpPr txBox="1"/>
            <p:nvPr/>
          </p:nvSpPr>
          <p:spPr>
            <a:xfrm>
              <a:off x="7005727" y="4196153"/>
              <a:ext cx="68134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layers</a:t>
              </a:r>
            </a:p>
          </p:txBody>
        </p:sp>
        <p:grpSp>
          <p:nvGrpSpPr>
            <p:cNvPr id="69" name="Graphic 8">
              <a:extLst>
                <a:ext uri="{FF2B5EF4-FFF2-40B4-BE49-F238E27FC236}">
                  <a16:creationId xmlns:a16="http://schemas.microsoft.com/office/drawing/2014/main" id="{EA18F4FF-32A8-4FAB-A381-DC56805E8E10}"/>
                </a:ext>
              </a:extLst>
            </p:cNvPr>
            <p:cNvGrpSpPr/>
            <p:nvPr/>
          </p:nvGrpSpPr>
          <p:grpSpPr>
            <a:xfrm>
              <a:off x="6290250" y="3512214"/>
              <a:ext cx="415793" cy="1470007"/>
              <a:chOff x="6290250" y="3512214"/>
              <a:chExt cx="415793" cy="1470007"/>
            </a:xfrm>
            <a:solidFill>
              <a:srgbClr val="000000"/>
            </a:solidFill>
          </p:grpSpPr>
          <p:sp>
            <p:nvSpPr>
              <p:cNvPr id="70" name="Freeform: Shape 69">
                <a:extLst>
                  <a:ext uri="{FF2B5EF4-FFF2-40B4-BE49-F238E27FC236}">
                    <a16:creationId xmlns:a16="http://schemas.microsoft.com/office/drawing/2014/main" id="{A2BCC497-F268-4A56-ACD6-F6951CDC122F}"/>
                  </a:ext>
                </a:extLst>
              </p:cNvPr>
              <p:cNvSpPr/>
              <p:nvPr/>
            </p:nvSpPr>
            <p:spPr>
              <a:xfrm>
                <a:off x="6304520" y="3516020"/>
                <a:ext cx="390032" cy="8125"/>
              </a:xfrm>
              <a:custGeom>
                <a:avLst/>
                <a:gdLst>
                  <a:gd name="connsiteX0" fmla="*/ -1291 w 390032"/>
                  <a:gd name="connsiteY0" fmla="*/ -896 h 8125"/>
                  <a:gd name="connsiteX1" fmla="*/ 388741 w 390032"/>
                  <a:gd name="connsiteY1" fmla="*/ -896 h 8125"/>
                  <a:gd name="connsiteX2" fmla="*/ 388741 w 390032"/>
                  <a:gd name="connsiteY2" fmla="*/ 7230 h 8125"/>
                  <a:gd name="connsiteX3" fmla="*/ -1291 w 390032"/>
                  <a:gd name="connsiteY3" fmla="*/ 7230 h 8125"/>
                </a:gdLst>
                <a:ahLst/>
                <a:cxnLst>
                  <a:cxn ang="0">
                    <a:pos x="connsiteX0" y="connsiteY0"/>
                  </a:cxn>
                  <a:cxn ang="0">
                    <a:pos x="connsiteX1" y="connsiteY1"/>
                  </a:cxn>
                  <a:cxn ang="0">
                    <a:pos x="connsiteX2" y="connsiteY2"/>
                  </a:cxn>
                  <a:cxn ang="0">
                    <a:pos x="connsiteX3" y="connsiteY3"/>
                  </a:cxn>
                </a:cxnLst>
                <a:rect l="l" t="t" r="r" b="b"/>
                <a:pathLst>
                  <a:path w="390032" h="8125">
                    <a:moveTo>
                      <a:pt x="-1291" y="-896"/>
                    </a:moveTo>
                    <a:lnTo>
                      <a:pt x="388741" y="-896"/>
                    </a:lnTo>
                    <a:lnTo>
                      <a:pt x="388741" y="7230"/>
                    </a:lnTo>
                    <a:lnTo>
                      <a:pt x="-1291" y="7230"/>
                    </a:lnTo>
                    <a:close/>
                  </a:path>
                </a:pathLst>
              </a:custGeom>
              <a:solidFill>
                <a:srgbClr val="000000"/>
              </a:solidFill>
              <a:ln w="1428" cap="sq">
                <a:noFill/>
                <a:custDash>
                  <a:ds d="449110" sp="74852"/>
                </a:custDash>
                <a:miter/>
              </a:ln>
            </p:spPr>
            <p:txBody>
              <a:bodyPr rtlCol="0" anchor="ctr"/>
              <a:lstStyle/>
              <a:p>
                <a:endParaRPr lang="en-DE"/>
              </a:p>
            </p:txBody>
          </p:sp>
          <p:sp>
            <p:nvSpPr>
              <p:cNvPr id="71" name="Freeform: Shape 70">
                <a:extLst>
                  <a:ext uri="{FF2B5EF4-FFF2-40B4-BE49-F238E27FC236}">
                    <a16:creationId xmlns:a16="http://schemas.microsoft.com/office/drawing/2014/main" id="{2D42CBDE-C828-498E-9AE3-31CCCA2FAC3B}"/>
                  </a:ext>
                </a:extLst>
              </p:cNvPr>
              <p:cNvSpPr/>
              <p:nvPr/>
            </p:nvSpPr>
            <p:spPr>
              <a:xfrm rot="5406870">
                <a:off x="5969498" y="4255709"/>
                <a:ext cx="1438979" cy="8137"/>
              </a:xfrm>
              <a:custGeom>
                <a:avLst/>
                <a:gdLst>
                  <a:gd name="connsiteX0" fmla="*/ -1338 w 1438979"/>
                  <a:gd name="connsiteY0" fmla="*/ 1687 h 8137"/>
                  <a:gd name="connsiteX1" fmla="*/ 1437641 w 1438979"/>
                  <a:gd name="connsiteY1" fmla="*/ 1687 h 8137"/>
                  <a:gd name="connsiteX2" fmla="*/ 1437641 w 1438979"/>
                  <a:gd name="connsiteY2" fmla="*/ 9825 h 8137"/>
                  <a:gd name="connsiteX3" fmla="*/ -1338 w 1438979"/>
                  <a:gd name="connsiteY3" fmla="*/ 9825 h 8137"/>
                </a:gdLst>
                <a:ahLst/>
                <a:cxnLst>
                  <a:cxn ang="0">
                    <a:pos x="connsiteX0" y="connsiteY0"/>
                  </a:cxn>
                  <a:cxn ang="0">
                    <a:pos x="connsiteX1" y="connsiteY1"/>
                  </a:cxn>
                  <a:cxn ang="0">
                    <a:pos x="connsiteX2" y="connsiteY2"/>
                  </a:cxn>
                  <a:cxn ang="0">
                    <a:pos x="connsiteX3" y="connsiteY3"/>
                  </a:cxn>
                </a:cxnLst>
                <a:rect l="l" t="t" r="r" b="b"/>
                <a:pathLst>
                  <a:path w="1438979" h="8137">
                    <a:moveTo>
                      <a:pt x="-1338" y="1687"/>
                    </a:moveTo>
                    <a:lnTo>
                      <a:pt x="1437641" y="1687"/>
                    </a:lnTo>
                    <a:lnTo>
                      <a:pt x="1437641" y="9825"/>
                    </a:lnTo>
                    <a:lnTo>
                      <a:pt x="-1338" y="9825"/>
                    </a:lnTo>
                    <a:close/>
                  </a:path>
                </a:pathLst>
              </a:custGeom>
              <a:solidFill>
                <a:srgbClr val="000000"/>
              </a:solidFill>
              <a:ln w="1418" cap="sq">
                <a:noFill/>
                <a:custDash>
                  <a:ds d="446241" sp="74374"/>
                </a:custDash>
                <a:miter/>
              </a:ln>
            </p:spPr>
            <p:txBody>
              <a:bodyPr rtlCol="0" anchor="ctr"/>
              <a:lstStyle/>
              <a:p>
                <a:endParaRPr lang="en-DE"/>
              </a:p>
            </p:txBody>
          </p:sp>
          <p:sp>
            <p:nvSpPr>
              <p:cNvPr id="72" name="Freeform: Shape 71">
                <a:extLst>
                  <a:ext uri="{FF2B5EF4-FFF2-40B4-BE49-F238E27FC236}">
                    <a16:creationId xmlns:a16="http://schemas.microsoft.com/office/drawing/2014/main" id="{1AB29110-8922-44A0-B388-D9E170FADF49}"/>
                  </a:ext>
                </a:extLst>
              </p:cNvPr>
              <p:cNvSpPr/>
              <p:nvPr/>
            </p:nvSpPr>
            <p:spPr>
              <a:xfrm>
                <a:off x="6301741" y="4970290"/>
                <a:ext cx="390032" cy="8125"/>
              </a:xfrm>
              <a:custGeom>
                <a:avLst/>
                <a:gdLst>
                  <a:gd name="connsiteX0" fmla="*/ -1290 w 390032"/>
                  <a:gd name="connsiteY0" fmla="*/ -1835 h 8125"/>
                  <a:gd name="connsiteX1" fmla="*/ 388743 w 390032"/>
                  <a:gd name="connsiteY1" fmla="*/ -1835 h 8125"/>
                  <a:gd name="connsiteX2" fmla="*/ 388743 w 390032"/>
                  <a:gd name="connsiteY2" fmla="*/ 6291 h 8125"/>
                  <a:gd name="connsiteX3" fmla="*/ -1290 w 390032"/>
                  <a:gd name="connsiteY3" fmla="*/ 6291 h 8125"/>
                </a:gdLst>
                <a:ahLst/>
                <a:cxnLst>
                  <a:cxn ang="0">
                    <a:pos x="connsiteX0" y="connsiteY0"/>
                  </a:cxn>
                  <a:cxn ang="0">
                    <a:pos x="connsiteX1" y="connsiteY1"/>
                  </a:cxn>
                  <a:cxn ang="0">
                    <a:pos x="connsiteX2" y="connsiteY2"/>
                  </a:cxn>
                  <a:cxn ang="0">
                    <a:pos x="connsiteX3" y="connsiteY3"/>
                  </a:cxn>
                </a:cxnLst>
                <a:rect l="l" t="t" r="r" b="b"/>
                <a:pathLst>
                  <a:path w="390032" h="8125">
                    <a:moveTo>
                      <a:pt x="-1290" y="-1835"/>
                    </a:moveTo>
                    <a:lnTo>
                      <a:pt x="388743" y="-1835"/>
                    </a:lnTo>
                    <a:lnTo>
                      <a:pt x="388743" y="6291"/>
                    </a:lnTo>
                    <a:lnTo>
                      <a:pt x="-1290" y="6291"/>
                    </a:lnTo>
                    <a:close/>
                  </a:path>
                </a:pathLst>
              </a:custGeom>
              <a:solidFill>
                <a:srgbClr val="000000"/>
              </a:solidFill>
              <a:ln w="1428" cap="sq">
                <a:noFill/>
                <a:custDash>
                  <a:ds d="449110" sp="74852"/>
                </a:custDash>
                <a:miter/>
              </a:ln>
            </p:spPr>
            <p:txBody>
              <a:bodyPr rtlCol="0" anchor="ctr"/>
              <a:lstStyle/>
              <a:p>
                <a:endParaRPr lang="en-DE"/>
              </a:p>
            </p:txBody>
          </p:sp>
        </p:grpSp>
        <p:sp>
          <p:nvSpPr>
            <p:cNvPr id="73" name="TextBox 72">
              <a:extLst>
                <a:ext uri="{FF2B5EF4-FFF2-40B4-BE49-F238E27FC236}">
                  <a16:creationId xmlns:a16="http://schemas.microsoft.com/office/drawing/2014/main" id="{44696AF2-F657-48A2-A9A6-2F1117F00E0F}"/>
                </a:ext>
              </a:extLst>
            </p:cNvPr>
            <p:cNvSpPr txBox="1"/>
            <p:nvPr/>
          </p:nvSpPr>
          <p:spPr>
            <a:xfrm rot="21566186">
              <a:off x="4237159" y="1544442"/>
              <a:ext cx="1764222" cy="326349"/>
            </a:xfrm>
            <a:prstGeom prst="rect">
              <a:avLst/>
            </a:prstGeom>
            <a:noFill/>
          </p:spPr>
          <p:txBody>
            <a:bodyPr wrap="none" rtlCol="0">
              <a:spAutoFit/>
            </a:bodyPr>
            <a:lstStyle/>
            <a:p>
              <a:pPr algn="l"/>
              <a:r>
                <a:rPr lang="en-DE" sz="1658" b="1" spc="0" baseline="0" dirty="0">
                  <a:solidFill>
                    <a:srgbClr val="000000"/>
                  </a:solidFill>
                  <a:latin typeface="Arial"/>
                  <a:cs typeface="Arial"/>
                  <a:sym typeface="Arial"/>
                  <a:rtl val="0"/>
                </a:rPr>
                <a:t>Circuit Analysis</a:t>
              </a:r>
            </a:p>
          </p:txBody>
        </p:sp>
      </p:grpSp>
      <p:grpSp>
        <p:nvGrpSpPr>
          <p:cNvPr id="80" name="Group 79">
            <a:extLst>
              <a:ext uri="{FF2B5EF4-FFF2-40B4-BE49-F238E27FC236}">
                <a16:creationId xmlns:a16="http://schemas.microsoft.com/office/drawing/2014/main" id="{AE59CEB0-6F7E-4E8B-88E5-717882DD2123}"/>
              </a:ext>
            </a:extLst>
          </p:cNvPr>
          <p:cNvGrpSpPr/>
          <p:nvPr/>
        </p:nvGrpSpPr>
        <p:grpSpPr>
          <a:xfrm>
            <a:off x="6612971" y="2381349"/>
            <a:ext cx="5293851" cy="2528378"/>
            <a:chOff x="6612971" y="2381349"/>
            <a:chExt cx="5293851" cy="2528378"/>
          </a:xfrm>
        </p:grpSpPr>
        <p:pic>
          <p:nvPicPr>
            <p:cNvPr id="76" name="Picture 75">
              <a:extLst>
                <a:ext uri="{FF2B5EF4-FFF2-40B4-BE49-F238E27FC236}">
                  <a16:creationId xmlns:a16="http://schemas.microsoft.com/office/drawing/2014/main" id="{2FC07222-8CC0-44FF-81D7-790B7326EB9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52409" y="2783121"/>
              <a:ext cx="2126606" cy="2126606"/>
            </a:xfrm>
            <a:prstGeom prst="rect">
              <a:avLst/>
            </a:prstGeom>
          </p:spPr>
        </p:pic>
        <p:sp>
          <p:nvSpPr>
            <p:cNvPr id="77" name="Freeform: Shape 76">
              <a:extLst>
                <a:ext uri="{FF2B5EF4-FFF2-40B4-BE49-F238E27FC236}">
                  <a16:creationId xmlns:a16="http://schemas.microsoft.com/office/drawing/2014/main" id="{9B42EE5C-3687-45FF-B04A-03AD019B9536}"/>
                </a:ext>
              </a:extLst>
            </p:cNvPr>
            <p:cNvSpPr/>
            <p:nvPr/>
          </p:nvSpPr>
          <p:spPr>
            <a:xfrm>
              <a:off x="7603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8" name="TextBox 77">
              <a:extLst>
                <a:ext uri="{FF2B5EF4-FFF2-40B4-BE49-F238E27FC236}">
                  <a16:creationId xmlns:a16="http://schemas.microsoft.com/office/drawing/2014/main" id="{056D0F7D-0C52-4744-BCE2-425BF9D1E99A}"/>
                </a:ext>
              </a:extLst>
            </p:cNvPr>
            <p:cNvSpPr txBox="1"/>
            <p:nvPr/>
          </p:nvSpPr>
          <p:spPr>
            <a:xfrm>
              <a:off x="6612971" y="2470473"/>
              <a:ext cx="1673600" cy="461665"/>
            </a:xfrm>
            <a:prstGeom prst="rect">
              <a:avLst/>
            </a:prstGeom>
            <a:noFill/>
          </p:spPr>
          <p:txBody>
            <a:bodyPr wrap="none" rtlCol="0">
              <a:spAutoFit/>
            </a:bodyPr>
            <a:lstStyle/>
            <a:p>
              <a:r>
                <a:rPr lang="en-US" sz="2400" dirty="0"/>
                <a:t>Exploitation</a:t>
              </a:r>
              <a:endParaRPr lang="en-DE" sz="2400" dirty="0"/>
            </a:p>
          </p:txBody>
        </p:sp>
        <p:sp>
          <p:nvSpPr>
            <p:cNvPr id="79" name="TextBox 78">
              <a:extLst>
                <a:ext uri="{FF2B5EF4-FFF2-40B4-BE49-F238E27FC236}">
                  <a16:creationId xmlns:a16="http://schemas.microsoft.com/office/drawing/2014/main" id="{42304969-081B-4A7C-A5A8-233D7CAEBC3D}"/>
                </a:ext>
              </a:extLst>
            </p:cNvPr>
            <p:cNvSpPr txBox="1"/>
            <p:nvPr/>
          </p:nvSpPr>
          <p:spPr>
            <a:xfrm>
              <a:off x="10301446" y="2381349"/>
              <a:ext cx="1605376" cy="461665"/>
            </a:xfrm>
            <a:prstGeom prst="rect">
              <a:avLst/>
            </a:prstGeom>
            <a:noFill/>
          </p:spPr>
          <p:txBody>
            <a:bodyPr wrap="none" rtlCol="0">
              <a:spAutoFit/>
            </a:bodyPr>
            <a:lstStyle/>
            <a:p>
              <a:r>
                <a:rPr lang="en-US" sz="2400" dirty="0"/>
                <a:t>Exploration</a:t>
              </a:r>
              <a:endParaRPr lang="en-DE" sz="2400" dirty="0"/>
            </a:p>
          </p:txBody>
        </p:sp>
      </p:grpSp>
      <p:pic>
        <p:nvPicPr>
          <p:cNvPr id="87" name="Picture 86">
            <a:extLst>
              <a:ext uri="{FF2B5EF4-FFF2-40B4-BE49-F238E27FC236}">
                <a16:creationId xmlns:a16="http://schemas.microsoft.com/office/drawing/2014/main" id="{32E44DDF-7CCD-49CE-B41A-4BF985D64FC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7056325" y="2918829"/>
            <a:ext cx="494990" cy="494990"/>
          </a:xfrm>
          <a:prstGeom prst="rect">
            <a:avLst/>
          </a:prstGeom>
        </p:spPr>
      </p:pic>
    </p:spTree>
    <p:extLst>
      <p:ext uri="{BB962C8B-B14F-4D97-AF65-F5344CB8AC3E}">
        <p14:creationId xmlns:p14="http://schemas.microsoft.com/office/powerpoint/2010/main" val="4059490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15/02/2024 13:57</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a:xfrm>
            <a:off x="8610600" y="6296025"/>
            <a:ext cx="2743200" cy="365125"/>
          </a:xfrm>
        </p:spPr>
        <p:txBody>
          <a:bodyPr/>
          <a:lstStyle/>
          <a:p>
            <a:fld id="{8D002933-DA69-4593-A8BE-46BA8199777B}" type="slidenum">
              <a:rPr lang="en-DE" smtClean="0"/>
              <a:t>26</a:t>
            </a:fld>
            <a:endParaRPr lang="en-DE"/>
          </a:p>
        </p:txBody>
      </p:sp>
      <p:grpSp>
        <p:nvGrpSpPr>
          <p:cNvPr id="22" name="Group 21">
            <a:extLst>
              <a:ext uri="{FF2B5EF4-FFF2-40B4-BE49-F238E27FC236}">
                <a16:creationId xmlns:a16="http://schemas.microsoft.com/office/drawing/2014/main" id="{68C7A5DB-0432-4840-9E75-CD30FC91A9F7}"/>
              </a:ext>
            </a:extLst>
          </p:cNvPr>
          <p:cNvGrpSpPr/>
          <p:nvPr/>
        </p:nvGrpSpPr>
        <p:grpSpPr>
          <a:xfrm>
            <a:off x="5392392" y="2564019"/>
            <a:ext cx="5960231" cy="2006868"/>
            <a:chOff x="4801842" y="2725944"/>
            <a:chExt cx="5960231" cy="2006868"/>
          </a:xfrm>
        </p:grpSpPr>
        <p:sp>
          <p:nvSpPr>
            <p:cNvPr id="77" name="Freeform: Shape 76">
              <a:extLst>
                <a:ext uri="{FF2B5EF4-FFF2-40B4-BE49-F238E27FC236}">
                  <a16:creationId xmlns:a16="http://schemas.microsoft.com/office/drawing/2014/main" id="{9B42EE5C-3687-45FF-B04A-03AD019B9536}"/>
                </a:ext>
              </a:extLst>
            </p:cNvPr>
            <p:cNvSpPr/>
            <p:nvPr/>
          </p:nvSpPr>
          <p:spPr>
            <a:xfrm>
              <a:off x="6079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TextBox 77">
              <a:extLst>
                <a:ext uri="{FF2B5EF4-FFF2-40B4-BE49-F238E27FC236}">
                  <a16:creationId xmlns:a16="http://schemas.microsoft.com/office/drawing/2014/main" id="{056D0F7D-0C52-4744-BCE2-425BF9D1E99A}"/>
                </a:ext>
              </a:extLst>
            </p:cNvPr>
            <p:cNvSpPr txBox="1"/>
            <p:nvPr/>
          </p:nvSpPr>
          <p:spPr>
            <a:xfrm>
              <a:off x="4801842" y="2725944"/>
              <a:ext cx="1177310" cy="338554"/>
            </a:xfrm>
            <a:prstGeom prst="rect">
              <a:avLst/>
            </a:prstGeom>
            <a:noFill/>
          </p:spPr>
          <p:txBody>
            <a:bodyPr wrap="none" rtlCol="0">
              <a:spAutoFit/>
            </a:bodyPr>
            <a:lstStyle/>
            <a:p>
              <a:r>
                <a:rPr lang="en-US" sz="1600" dirty="0"/>
                <a:t>Exploitation</a:t>
              </a:r>
              <a:endParaRPr lang="en-DE" sz="1600" dirty="0"/>
            </a:p>
          </p:txBody>
        </p:sp>
        <p:sp>
          <p:nvSpPr>
            <p:cNvPr id="79" name="TextBox 78">
              <a:extLst>
                <a:ext uri="{FF2B5EF4-FFF2-40B4-BE49-F238E27FC236}">
                  <a16:creationId xmlns:a16="http://schemas.microsoft.com/office/drawing/2014/main" id="{42304969-081B-4A7C-A5A8-233D7CAEBC3D}"/>
                </a:ext>
              </a:extLst>
            </p:cNvPr>
            <p:cNvSpPr txBox="1"/>
            <p:nvPr/>
          </p:nvSpPr>
          <p:spPr>
            <a:xfrm>
              <a:off x="9629775" y="2725944"/>
              <a:ext cx="1132298" cy="338554"/>
            </a:xfrm>
            <a:prstGeom prst="rect">
              <a:avLst/>
            </a:prstGeom>
            <a:noFill/>
          </p:spPr>
          <p:txBody>
            <a:bodyPr wrap="none" rtlCol="0">
              <a:spAutoFit/>
            </a:bodyPr>
            <a:lstStyle/>
            <a:p>
              <a:r>
                <a:rPr lang="en-US" sz="1600" dirty="0"/>
                <a:t>Exploration</a:t>
              </a:r>
              <a:endParaRPr lang="en-DE" sz="1600" dirty="0"/>
            </a:p>
          </p:txBody>
        </p:sp>
      </p:grpSp>
      <p:sp>
        <p:nvSpPr>
          <p:cNvPr id="100" name="TextBox 99">
            <a:extLst>
              <a:ext uri="{FF2B5EF4-FFF2-40B4-BE49-F238E27FC236}">
                <a16:creationId xmlns:a16="http://schemas.microsoft.com/office/drawing/2014/main" id="{A3480913-4F9E-4D7D-AC1F-7FF0A98E7197}"/>
              </a:ext>
            </a:extLst>
          </p:cNvPr>
          <p:cNvSpPr txBox="1"/>
          <p:nvPr/>
        </p:nvSpPr>
        <p:spPr>
          <a:xfrm>
            <a:off x="7187361" y="1420104"/>
            <a:ext cx="2635658" cy="369332"/>
          </a:xfrm>
          <a:prstGeom prst="rect">
            <a:avLst/>
          </a:prstGeom>
          <a:noFill/>
        </p:spPr>
        <p:txBody>
          <a:bodyPr wrap="none" rtlCol="0">
            <a:spAutoFit/>
          </a:bodyPr>
          <a:lstStyle/>
          <a:p>
            <a:r>
              <a:rPr lang="en-US" b="1" u="sng" dirty="0"/>
              <a:t>The curve of expectations</a:t>
            </a:r>
            <a:endParaRPr lang="en-DE" b="1" u="sng" dirty="0"/>
          </a:p>
        </p:txBody>
      </p:sp>
      <p:grpSp>
        <p:nvGrpSpPr>
          <p:cNvPr id="21" name="Group 20">
            <a:extLst>
              <a:ext uri="{FF2B5EF4-FFF2-40B4-BE49-F238E27FC236}">
                <a16:creationId xmlns:a16="http://schemas.microsoft.com/office/drawing/2014/main" id="{746E9FD7-6288-400F-B6AF-50BA32DD8E07}"/>
              </a:ext>
            </a:extLst>
          </p:cNvPr>
          <p:cNvGrpSpPr/>
          <p:nvPr/>
        </p:nvGrpSpPr>
        <p:grpSpPr>
          <a:xfrm>
            <a:off x="6581852" y="2022450"/>
            <a:ext cx="1005949" cy="1071170"/>
            <a:chOff x="5991302" y="2184375"/>
            <a:chExt cx="1005949" cy="1071170"/>
          </a:xfrm>
        </p:grpSpPr>
        <p:pic>
          <p:nvPicPr>
            <p:cNvPr id="87" name="Picture 86">
              <a:extLst>
                <a:ext uri="{FF2B5EF4-FFF2-40B4-BE49-F238E27FC236}">
                  <a16:creationId xmlns:a16="http://schemas.microsoft.com/office/drawing/2014/main" id="{32E44DDF-7CCD-49CE-B41A-4BF985D64F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184977" y="2534897"/>
              <a:ext cx="720648" cy="720648"/>
            </a:xfrm>
            <a:prstGeom prst="rect">
              <a:avLst/>
            </a:prstGeom>
          </p:spPr>
        </p:pic>
        <p:grpSp>
          <p:nvGrpSpPr>
            <p:cNvPr id="16" name="Group 15">
              <a:extLst>
                <a:ext uri="{FF2B5EF4-FFF2-40B4-BE49-F238E27FC236}">
                  <a16:creationId xmlns:a16="http://schemas.microsoft.com/office/drawing/2014/main" id="{CF503CA2-105F-4329-98E6-D82E53C401B7}"/>
                </a:ext>
              </a:extLst>
            </p:cNvPr>
            <p:cNvGrpSpPr/>
            <p:nvPr/>
          </p:nvGrpSpPr>
          <p:grpSpPr>
            <a:xfrm>
              <a:off x="5991302" y="2184375"/>
              <a:ext cx="1005949" cy="440773"/>
              <a:chOff x="5983965" y="2169252"/>
              <a:chExt cx="1005949" cy="440773"/>
            </a:xfrm>
          </p:grpSpPr>
          <p:sp>
            <p:nvSpPr>
              <p:cNvPr id="102" name="TextBox 101">
                <a:extLst>
                  <a:ext uri="{FF2B5EF4-FFF2-40B4-BE49-F238E27FC236}">
                    <a16:creationId xmlns:a16="http://schemas.microsoft.com/office/drawing/2014/main" id="{DA8E660D-1069-4C71-B581-0E1CCE3527E1}"/>
                  </a:ext>
                </a:extLst>
              </p:cNvPr>
              <p:cNvSpPr txBox="1"/>
              <p:nvPr/>
            </p:nvSpPr>
            <p:spPr>
              <a:xfrm>
                <a:off x="6051813" y="2250141"/>
                <a:ext cx="859531" cy="230832"/>
              </a:xfrm>
              <a:prstGeom prst="rect">
                <a:avLst/>
              </a:prstGeom>
              <a:noFill/>
            </p:spPr>
            <p:txBody>
              <a:bodyPr wrap="none" rtlCol="0">
                <a:spAutoFit/>
              </a:bodyPr>
              <a:lstStyle/>
              <a:p>
                <a:r>
                  <a:rPr lang="en-US" sz="900" dirty="0"/>
                  <a:t>Poke = reward</a:t>
                </a:r>
                <a:endParaRPr lang="en-DE" sz="1000" dirty="0"/>
              </a:p>
            </p:txBody>
          </p:sp>
          <p:sp>
            <p:nvSpPr>
              <p:cNvPr id="15" name="Thought Bubble: Cloud 14">
                <a:extLst>
                  <a:ext uri="{FF2B5EF4-FFF2-40B4-BE49-F238E27FC236}">
                    <a16:creationId xmlns:a16="http://schemas.microsoft.com/office/drawing/2014/main" id="{03F40DA0-F599-4CAF-83CC-A79059E06196}"/>
                  </a:ext>
                </a:extLst>
              </p:cNvPr>
              <p:cNvSpPr/>
              <p:nvPr/>
            </p:nvSpPr>
            <p:spPr>
              <a:xfrm>
                <a:off x="5983965" y="2169252"/>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20" name="Group 19">
            <a:extLst>
              <a:ext uri="{FF2B5EF4-FFF2-40B4-BE49-F238E27FC236}">
                <a16:creationId xmlns:a16="http://schemas.microsoft.com/office/drawing/2014/main" id="{3BB8F714-064E-4469-9D24-065E6B2DE311}"/>
              </a:ext>
            </a:extLst>
          </p:cNvPr>
          <p:cNvGrpSpPr/>
          <p:nvPr/>
        </p:nvGrpSpPr>
        <p:grpSpPr>
          <a:xfrm>
            <a:off x="9422775" y="1913629"/>
            <a:ext cx="1398674" cy="1179991"/>
            <a:chOff x="8832225" y="2075554"/>
            <a:chExt cx="1398674" cy="1179991"/>
          </a:xfrm>
        </p:grpSpPr>
        <p:pic>
          <p:nvPicPr>
            <p:cNvPr id="90" name="Picture 89">
              <a:extLst>
                <a:ext uri="{FF2B5EF4-FFF2-40B4-BE49-F238E27FC236}">
                  <a16:creationId xmlns:a16="http://schemas.microsoft.com/office/drawing/2014/main" id="{B9015821-445D-42F2-853E-1E0D9D6FEA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8832225" y="2534897"/>
              <a:ext cx="720648" cy="720648"/>
            </a:xfrm>
            <a:prstGeom prst="rect">
              <a:avLst/>
            </a:prstGeom>
          </p:spPr>
        </p:pic>
        <p:grpSp>
          <p:nvGrpSpPr>
            <p:cNvPr id="103" name="Group 102">
              <a:extLst>
                <a:ext uri="{FF2B5EF4-FFF2-40B4-BE49-F238E27FC236}">
                  <a16:creationId xmlns:a16="http://schemas.microsoft.com/office/drawing/2014/main" id="{B8A615F3-6CF9-41B7-B1F0-068B5635F430}"/>
                </a:ext>
              </a:extLst>
            </p:cNvPr>
            <p:cNvGrpSpPr/>
            <p:nvPr/>
          </p:nvGrpSpPr>
          <p:grpSpPr>
            <a:xfrm>
              <a:off x="9192549" y="2075554"/>
              <a:ext cx="1038350" cy="534446"/>
              <a:chOff x="6400674" y="2251403"/>
              <a:chExt cx="1038350" cy="440773"/>
            </a:xfrm>
          </p:grpSpPr>
          <p:sp>
            <p:nvSpPr>
              <p:cNvPr id="104" name="TextBox 103">
                <a:extLst>
                  <a:ext uri="{FF2B5EF4-FFF2-40B4-BE49-F238E27FC236}">
                    <a16:creationId xmlns:a16="http://schemas.microsoft.com/office/drawing/2014/main" id="{3E62AB30-429B-4CE9-B4F1-95E306121AF6}"/>
                  </a:ext>
                </a:extLst>
              </p:cNvPr>
              <p:cNvSpPr txBox="1"/>
              <p:nvPr/>
            </p:nvSpPr>
            <p:spPr>
              <a:xfrm>
                <a:off x="6400674" y="2310500"/>
                <a:ext cx="1005949" cy="355365"/>
              </a:xfrm>
              <a:prstGeom prst="rect">
                <a:avLst/>
              </a:prstGeom>
              <a:noFill/>
            </p:spPr>
            <p:txBody>
              <a:bodyPr wrap="square" rtlCol="0">
                <a:spAutoFit/>
              </a:bodyPr>
              <a:lstStyle/>
              <a:p>
                <a:pPr algn="ctr"/>
                <a:r>
                  <a:rPr lang="en-US" sz="1100" dirty="0"/>
                  <a:t>Poke = no reward</a:t>
                </a:r>
                <a:endParaRPr lang="en-DE" sz="1200" dirty="0"/>
              </a:p>
            </p:txBody>
          </p:sp>
          <p:sp>
            <p:nvSpPr>
              <p:cNvPr id="105" name="Thought Bubble: Cloud 104">
                <a:extLst>
                  <a:ext uri="{FF2B5EF4-FFF2-40B4-BE49-F238E27FC236}">
                    <a16:creationId xmlns:a16="http://schemas.microsoft.com/office/drawing/2014/main" id="{517DD6D1-9163-471E-A983-0A36A9E5809D}"/>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19" name="Group 18">
            <a:extLst>
              <a:ext uri="{FF2B5EF4-FFF2-40B4-BE49-F238E27FC236}">
                <a16:creationId xmlns:a16="http://schemas.microsoft.com/office/drawing/2014/main" id="{64EDCD92-811D-49E5-985B-A7F43985A024}"/>
              </a:ext>
            </a:extLst>
          </p:cNvPr>
          <p:cNvGrpSpPr/>
          <p:nvPr/>
        </p:nvGrpSpPr>
        <p:grpSpPr>
          <a:xfrm>
            <a:off x="8029511" y="2856026"/>
            <a:ext cx="1316362" cy="1571217"/>
            <a:chOff x="7438961" y="3017951"/>
            <a:chExt cx="1316362" cy="1571217"/>
          </a:xfrm>
        </p:grpSpPr>
        <p:pic>
          <p:nvPicPr>
            <p:cNvPr id="18" name="Picture 17">
              <a:extLst>
                <a:ext uri="{FF2B5EF4-FFF2-40B4-BE49-F238E27FC236}">
                  <a16:creationId xmlns:a16="http://schemas.microsoft.com/office/drawing/2014/main" id="{FC8790A7-E43B-48A1-AA9C-06E352A3733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566965" y="3663950"/>
              <a:ext cx="695350" cy="925218"/>
            </a:xfrm>
            <a:prstGeom prst="rect">
              <a:avLst/>
            </a:prstGeom>
          </p:spPr>
        </p:pic>
        <p:grpSp>
          <p:nvGrpSpPr>
            <p:cNvPr id="107" name="Group 106">
              <a:extLst>
                <a:ext uri="{FF2B5EF4-FFF2-40B4-BE49-F238E27FC236}">
                  <a16:creationId xmlns:a16="http://schemas.microsoft.com/office/drawing/2014/main" id="{EC870B51-4C3F-475F-A072-8292B1C8AD0A}"/>
                </a:ext>
              </a:extLst>
            </p:cNvPr>
            <p:cNvGrpSpPr/>
            <p:nvPr/>
          </p:nvGrpSpPr>
          <p:grpSpPr>
            <a:xfrm>
              <a:off x="7438961" y="3017951"/>
              <a:ext cx="1316362" cy="576784"/>
              <a:chOff x="6433075" y="2251403"/>
              <a:chExt cx="1005949" cy="440773"/>
            </a:xfrm>
          </p:grpSpPr>
          <p:sp>
            <p:nvSpPr>
              <p:cNvPr id="108" name="TextBox 107">
                <a:extLst>
                  <a:ext uri="{FF2B5EF4-FFF2-40B4-BE49-F238E27FC236}">
                    <a16:creationId xmlns:a16="http://schemas.microsoft.com/office/drawing/2014/main" id="{24B0622A-0F58-434F-A492-9B6F7046C2D6}"/>
                  </a:ext>
                </a:extLst>
              </p:cNvPr>
              <p:cNvSpPr txBox="1"/>
              <p:nvPr/>
            </p:nvSpPr>
            <p:spPr>
              <a:xfrm>
                <a:off x="6557350" y="2315741"/>
                <a:ext cx="821277" cy="329280"/>
              </a:xfrm>
              <a:prstGeom prst="rect">
                <a:avLst/>
              </a:prstGeom>
              <a:noFill/>
            </p:spPr>
            <p:txBody>
              <a:bodyPr wrap="square" rtlCol="0">
                <a:spAutoFit/>
              </a:bodyPr>
              <a:lstStyle/>
              <a:p>
                <a:pPr algn="ctr"/>
                <a:r>
                  <a:rPr lang="en-US" sz="1100" dirty="0"/>
                  <a:t>What should I expect?</a:t>
                </a:r>
                <a:endParaRPr lang="en-DE" sz="1200" dirty="0"/>
              </a:p>
            </p:txBody>
          </p:sp>
          <p:sp>
            <p:nvSpPr>
              <p:cNvPr id="109" name="Thought Bubble: Cloud 108">
                <a:extLst>
                  <a:ext uri="{FF2B5EF4-FFF2-40B4-BE49-F238E27FC236}">
                    <a16:creationId xmlns:a16="http://schemas.microsoft.com/office/drawing/2014/main" id="{B9AA7E23-A978-4B21-B246-7897A4E3FC49}"/>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25" name="Group 24">
            <a:extLst>
              <a:ext uri="{FF2B5EF4-FFF2-40B4-BE49-F238E27FC236}">
                <a16:creationId xmlns:a16="http://schemas.microsoft.com/office/drawing/2014/main" id="{5876E56A-F82E-443A-AF37-7B42669F8BC0}"/>
              </a:ext>
            </a:extLst>
          </p:cNvPr>
          <p:cNvGrpSpPr/>
          <p:nvPr/>
        </p:nvGrpSpPr>
        <p:grpSpPr>
          <a:xfrm>
            <a:off x="4960735" y="4791075"/>
            <a:ext cx="6487301" cy="389466"/>
            <a:chOff x="4960735" y="4791075"/>
            <a:chExt cx="6487301" cy="389466"/>
          </a:xfrm>
        </p:grpSpPr>
        <p:cxnSp>
          <p:nvCxnSpPr>
            <p:cNvPr id="24" name="Straight Arrow Connector 23">
              <a:extLst>
                <a:ext uri="{FF2B5EF4-FFF2-40B4-BE49-F238E27FC236}">
                  <a16:creationId xmlns:a16="http://schemas.microsoft.com/office/drawing/2014/main" id="{4F143005-A45B-4DE9-9B0D-4BFBC998C261}"/>
                </a:ext>
              </a:extLst>
            </p:cNvPr>
            <p:cNvCxnSpPr/>
            <p:nvPr/>
          </p:nvCxnSpPr>
          <p:spPr>
            <a:xfrm>
              <a:off x="6419850" y="4791075"/>
              <a:ext cx="4369198" cy="0"/>
            </a:xfrm>
            <a:prstGeom prst="straightConnector1">
              <a:avLst/>
            </a:pr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0" name="TextBox 109">
              <a:extLst>
                <a:ext uri="{FF2B5EF4-FFF2-40B4-BE49-F238E27FC236}">
                  <a16:creationId xmlns:a16="http://schemas.microsoft.com/office/drawing/2014/main" id="{D203770B-09C0-4FE6-97E5-5B01D2489E80}"/>
                </a:ext>
              </a:extLst>
            </p:cNvPr>
            <p:cNvSpPr txBox="1"/>
            <p:nvPr/>
          </p:nvSpPr>
          <p:spPr>
            <a:xfrm>
              <a:off x="4960735" y="4803901"/>
              <a:ext cx="1814792" cy="338554"/>
            </a:xfrm>
            <a:prstGeom prst="rect">
              <a:avLst/>
            </a:prstGeom>
            <a:noFill/>
          </p:spPr>
          <p:txBody>
            <a:bodyPr wrap="none" rtlCol="0">
              <a:spAutoFit/>
            </a:bodyPr>
            <a:lstStyle/>
            <a:p>
              <a:r>
                <a:rPr lang="en-US" sz="1600" dirty="0"/>
                <a:t>Last rewarded poke</a:t>
              </a:r>
              <a:endParaRPr lang="en-DE" sz="1600" dirty="0"/>
            </a:p>
          </p:txBody>
        </p:sp>
        <p:sp>
          <p:nvSpPr>
            <p:cNvPr id="111" name="TextBox 110">
              <a:extLst>
                <a:ext uri="{FF2B5EF4-FFF2-40B4-BE49-F238E27FC236}">
                  <a16:creationId xmlns:a16="http://schemas.microsoft.com/office/drawing/2014/main" id="{038FCD4E-2AF5-4163-BFED-AC9A20B3CCBF}"/>
                </a:ext>
              </a:extLst>
            </p:cNvPr>
            <p:cNvSpPr txBox="1"/>
            <p:nvPr/>
          </p:nvSpPr>
          <p:spPr>
            <a:xfrm>
              <a:off x="10480399" y="4841987"/>
              <a:ext cx="967637" cy="338554"/>
            </a:xfrm>
            <a:prstGeom prst="rect">
              <a:avLst/>
            </a:prstGeom>
            <a:noFill/>
          </p:spPr>
          <p:txBody>
            <a:bodyPr wrap="none" rtlCol="0">
              <a:spAutoFit/>
            </a:bodyPr>
            <a:lstStyle/>
            <a:p>
              <a:r>
                <a:rPr lang="en-US" sz="1600" dirty="0"/>
                <a:t>Last poke</a:t>
              </a:r>
              <a:endParaRPr lang="en-DE" sz="1600" dirty="0"/>
            </a:p>
          </p:txBody>
        </p:sp>
      </p:grpSp>
      <p:pic>
        <p:nvPicPr>
          <p:cNvPr id="112" name="Picture 111">
            <a:extLst>
              <a:ext uri="{FF2B5EF4-FFF2-40B4-BE49-F238E27FC236}">
                <a16:creationId xmlns:a16="http://schemas.microsoft.com/office/drawing/2014/main" id="{2BEA95F5-1EDA-454A-990F-F735DEDA267A}"/>
              </a:ext>
            </a:extLst>
          </p:cNvPr>
          <p:cNvPicPr>
            <a:picLocks noChangeAspect="1"/>
          </p:cNvPicPr>
          <p:nvPr/>
        </p:nvPicPr>
        <p:blipFill>
          <a:blip r:embed="rId7"/>
          <a:stretch>
            <a:fillRect/>
          </a:stretch>
        </p:blipFill>
        <p:spPr>
          <a:xfrm>
            <a:off x="137031" y="628650"/>
            <a:ext cx="4727520" cy="2800350"/>
          </a:xfrm>
          <a:prstGeom prst="rect">
            <a:avLst/>
          </a:prstGeom>
        </p:spPr>
      </p:pic>
    </p:spTree>
    <p:extLst>
      <p:ext uri="{BB962C8B-B14F-4D97-AF65-F5344CB8AC3E}">
        <p14:creationId xmlns:p14="http://schemas.microsoft.com/office/powerpoint/2010/main" val="59426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15/02/2024 13:56</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a:xfrm>
            <a:off x="8610600" y="6296025"/>
            <a:ext cx="2743200" cy="365125"/>
          </a:xfrm>
        </p:spPr>
        <p:txBody>
          <a:bodyPr/>
          <a:lstStyle/>
          <a:p>
            <a:fld id="{8D002933-DA69-4593-A8BE-46BA8199777B}" type="slidenum">
              <a:rPr lang="en-DE" smtClean="0"/>
              <a:t>27</a:t>
            </a:fld>
            <a:endParaRPr lang="en-DE"/>
          </a:p>
        </p:txBody>
      </p:sp>
    </p:spTree>
    <p:extLst>
      <p:ext uri="{BB962C8B-B14F-4D97-AF65-F5344CB8AC3E}">
        <p14:creationId xmlns:p14="http://schemas.microsoft.com/office/powerpoint/2010/main" val="2734527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15/02/2024 10:28</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28</a:t>
            </a:fld>
            <a:endParaRPr lang="en-DE"/>
          </a:p>
        </p:txBody>
      </p:sp>
    </p:spTree>
    <p:extLst>
      <p:ext uri="{BB962C8B-B14F-4D97-AF65-F5344CB8AC3E}">
        <p14:creationId xmlns:p14="http://schemas.microsoft.com/office/powerpoint/2010/main" val="2314640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F8225-FCA0-375F-7EE8-B0C425BD9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2DCEA-1F57-0E06-AECB-870F4D649945}"/>
              </a:ext>
            </a:extLst>
          </p:cNvPr>
          <p:cNvSpPr>
            <a:spLocks noGrp="1"/>
          </p:cNvSpPr>
          <p:nvPr>
            <p:ph type="title"/>
          </p:nvPr>
        </p:nvSpPr>
        <p:spPr>
          <a:xfrm>
            <a:off x="438004" y="136525"/>
            <a:ext cx="10515600" cy="429868"/>
          </a:xfrm>
        </p:spPr>
        <p:txBody>
          <a:bodyPr>
            <a:normAutofit fontScale="90000"/>
          </a:bodyPr>
          <a:lstStyle/>
          <a:p>
            <a:r>
              <a:rPr lang="en-US" dirty="0"/>
              <a:t>Behavioural results</a:t>
            </a:r>
            <a:endParaRPr lang="en-DE" dirty="0"/>
          </a:p>
        </p:txBody>
      </p:sp>
      <p:sp>
        <p:nvSpPr>
          <p:cNvPr id="6" name="Date Placeholder 5">
            <a:extLst>
              <a:ext uri="{FF2B5EF4-FFF2-40B4-BE49-F238E27FC236}">
                <a16:creationId xmlns:a16="http://schemas.microsoft.com/office/drawing/2014/main" id="{F2F1F5E5-598C-FC45-4B4F-9C15F8CBDF96}"/>
              </a:ext>
            </a:extLst>
          </p:cNvPr>
          <p:cNvSpPr>
            <a:spLocks noGrp="1"/>
          </p:cNvSpPr>
          <p:nvPr>
            <p:ph type="dt" sz="half" idx="10"/>
          </p:nvPr>
        </p:nvSpPr>
        <p:spPr/>
        <p:txBody>
          <a:bodyPr/>
          <a:lstStyle/>
          <a:p>
            <a:fld id="{0AB42F5C-B452-4FBE-B9A6-A27DC770181B}" type="datetime8">
              <a:rPr lang="en-DE" smtClean="0"/>
              <a:t>15/02/2024 10:28</a:t>
            </a:fld>
            <a:endParaRPr lang="en-DE"/>
          </a:p>
        </p:txBody>
      </p:sp>
      <p:sp>
        <p:nvSpPr>
          <p:cNvPr id="8" name="Slide Number Placeholder 7">
            <a:extLst>
              <a:ext uri="{FF2B5EF4-FFF2-40B4-BE49-F238E27FC236}">
                <a16:creationId xmlns:a16="http://schemas.microsoft.com/office/drawing/2014/main" id="{550FCB27-6EAD-210A-C9A0-C51E693AD577}"/>
              </a:ext>
            </a:extLst>
          </p:cNvPr>
          <p:cNvSpPr>
            <a:spLocks noGrp="1"/>
          </p:cNvSpPr>
          <p:nvPr>
            <p:ph type="sldNum" sz="quarter" idx="12"/>
          </p:nvPr>
        </p:nvSpPr>
        <p:spPr/>
        <p:txBody>
          <a:bodyPr/>
          <a:lstStyle/>
          <a:p>
            <a:fld id="{8D002933-DA69-4593-A8BE-46BA8199777B}" type="slidenum">
              <a:rPr lang="en-DE" smtClean="0"/>
              <a:t>29</a:t>
            </a:fld>
            <a:endParaRPr lang="en-DE"/>
          </a:p>
        </p:txBody>
      </p:sp>
      <p:cxnSp>
        <p:nvCxnSpPr>
          <p:cNvPr id="3" name="Straight Connector 2">
            <a:extLst>
              <a:ext uri="{FF2B5EF4-FFF2-40B4-BE49-F238E27FC236}">
                <a16:creationId xmlns:a16="http://schemas.microsoft.com/office/drawing/2014/main" id="{0746AC28-EB88-D30F-6843-58D63B20A115}"/>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3FCE241E-F1F1-502B-035E-4067BA85CFE6}"/>
              </a:ext>
            </a:extLst>
          </p:cNvPr>
          <p:cNvPicPr>
            <a:picLocks noChangeAspect="1"/>
          </p:cNvPicPr>
          <p:nvPr/>
        </p:nvPicPr>
        <p:blipFill>
          <a:blip r:embed="rId3"/>
          <a:stretch>
            <a:fillRect/>
          </a:stretch>
        </p:blipFill>
        <p:spPr>
          <a:xfrm>
            <a:off x="438004" y="1412098"/>
            <a:ext cx="2611301" cy="2041205"/>
          </a:xfrm>
          <a:prstGeom prst="rect">
            <a:avLst/>
          </a:prstGeom>
        </p:spPr>
      </p:pic>
      <p:pic>
        <p:nvPicPr>
          <p:cNvPr id="5" name="Picture 4">
            <a:extLst>
              <a:ext uri="{FF2B5EF4-FFF2-40B4-BE49-F238E27FC236}">
                <a16:creationId xmlns:a16="http://schemas.microsoft.com/office/drawing/2014/main" id="{646C89ED-4A26-113A-08F2-D2645F6626B0}"/>
              </a:ext>
            </a:extLst>
          </p:cNvPr>
          <p:cNvPicPr>
            <a:picLocks noChangeAspect="1"/>
          </p:cNvPicPr>
          <p:nvPr/>
        </p:nvPicPr>
        <p:blipFill>
          <a:blip r:embed="rId4"/>
          <a:stretch>
            <a:fillRect/>
          </a:stretch>
        </p:blipFill>
        <p:spPr>
          <a:xfrm>
            <a:off x="3221181" y="1272740"/>
            <a:ext cx="4149436" cy="2461808"/>
          </a:xfrm>
          <a:prstGeom prst="rect">
            <a:avLst/>
          </a:prstGeom>
        </p:spPr>
      </p:pic>
      <p:pic>
        <p:nvPicPr>
          <p:cNvPr id="14" name="Picture 13">
            <a:extLst>
              <a:ext uri="{FF2B5EF4-FFF2-40B4-BE49-F238E27FC236}">
                <a16:creationId xmlns:a16="http://schemas.microsoft.com/office/drawing/2014/main" id="{7AF13ECF-30E0-B7D2-F13B-BB01066B0C3F}"/>
              </a:ext>
            </a:extLst>
          </p:cNvPr>
          <p:cNvPicPr>
            <a:picLocks noChangeAspect="1"/>
          </p:cNvPicPr>
          <p:nvPr/>
        </p:nvPicPr>
        <p:blipFill>
          <a:blip r:embed="rId5"/>
          <a:stretch>
            <a:fillRect/>
          </a:stretch>
        </p:blipFill>
        <p:spPr>
          <a:xfrm>
            <a:off x="7737764" y="1100712"/>
            <a:ext cx="3486004" cy="2598012"/>
          </a:xfrm>
          <a:prstGeom prst="rect">
            <a:avLst/>
          </a:prstGeom>
        </p:spPr>
      </p:pic>
      <p:pic>
        <p:nvPicPr>
          <p:cNvPr id="15" name="Picture 14">
            <a:extLst>
              <a:ext uri="{FF2B5EF4-FFF2-40B4-BE49-F238E27FC236}">
                <a16:creationId xmlns:a16="http://schemas.microsoft.com/office/drawing/2014/main" id="{843C061F-B091-8909-7D24-27AF962BD2D5}"/>
              </a:ext>
            </a:extLst>
          </p:cNvPr>
          <p:cNvPicPr>
            <a:picLocks noChangeAspect="1"/>
          </p:cNvPicPr>
          <p:nvPr/>
        </p:nvPicPr>
        <p:blipFill>
          <a:blip r:embed="rId6"/>
          <a:stretch>
            <a:fillRect/>
          </a:stretch>
        </p:blipFill>
        <p:spPr>
          <a:xfrm>
            <a:off x="640481" y="4181334"/>
            <a:ext cx="3196178" cy="2175762"/>
          </a:xfrm>
          <a:prstGeom prst="rect">
            <a:avLst/>
          </a:prstGeom>
        </p:spPr>
      </p:pic>
      <p:pic>
        <p:nvPicPr>
          <p:cNvPr id="16" name="Picture 15">
            <a:extLst>
              <a:ext uri="{FF2B5EF4-FFF2-40B4-BE49-F238E27FC236}">
                <a16:creationId xmlns:a16="http://schemas.microsoft.com/office/drawing/2014/main" id="{2C1FC03A-D523-E2FD-53D8-B06508D3EBD0}"/>
              </a:ext>
            </a:extLst>
          </p:cNvPr>
          <p:cNvPicPr>
            <a:picLocks noChangeAspect="1"/>
          </p:cNvPicPr>
          <p:nvPr/>
        </p:nvPicPr>
        <p:blipFill>
          <a:blip r:embed="rId7"/>
          <a:stretch>
            <a:fillRect/>
          </a:stretch>
        </p:blipFill>
        <p:spPr>
          <a:xfrm>
            <a:off x="4099817" y="4181334"/>
            <a:ext cx="3279315" cy="2226167"/>
          </a:xfrm>
          <a:prstGeom prst="rect">
            <a:avLst/>
          </a:prstGeom>
        </p:spPr>
      </p:pic>
      <p:pic>
        <p:nvPicPr>
          <p:cNvPr id="7" name="Picture 6">
            <a:extLst>
              <a:ext uri="{FF2B5EF4-FFF2-40B4-BE49-F238E27FC236}">
                <a16:creationId xmlns:a16="http://schemas.microsoft.com/office/drawing/2014/main" id="{6563BEC8-1899-DEF0-D2F0-81BA74478B7B}"/>
              </a:ext>
            </a:extLst>
          </p:cNvPr>
          <p:cNvPicPr>
            <a:picLocks noChangeAspect="1"/>
          </p:cNvPicPr>
          <p:nvPr/>
        </p:nvPicPr>
        <p:blipFill>
          <a:blip r:embed="rId8"/>
          <a:stretch>
            <a:fillRect/>
          </a:stretch>
        </p:blipFill>
        <p:spPr>
          <a:xfrm>
            <a:off x="7642290" y="4149289"/>
            <a:ext cx="3311314" cy="2242885"/>
          </a:xfrm>
          <a:prstGeom prst="rect">
            <a:avLst/>
          </a:prstGeom>
        </p:spPr>
      </p:pic>
      <p:sp>
        <p:nvSpPr>
          <p:cNvPr id="9" name="TextBox 8">
            <a:extLst>
              <a:ext uri="{FF2B5EF4-FFF2-40B4-BE49-F238E27FC236}">
                <a16:creationId xmlns:a16="http://schemas.microsoft.com/office/drawing/2014/main" id="{BC77BFF3-7ED3-0D32-D413-1A155D083068}"/>
              </a:ext>
            </a:extLst>
          </p:cNvPr>
          <p:cNvSpPr txBox="1"/>
          <p:nvPr/>
        </p:nvSpPr>
        <p:spPr>
          <a:xfrm>
            <a:off x="838200" y="1129965"/>
            <a:ext cx="1974451" cy="338554"/>
          </a:xfrm>
          <a:prstGeom prst="rect">
            <a:avLst/>
          </a:prstGeom>
          <a:noFill/>
        </p:spPr>
        <p:txBody>
          <a:bodyPr wrap="none" rtlCol="0">
            <a:spAutoFit/>
          </a:bodyPr>
          <a:lstStyle/>
          <a:p>
            <a:r>
              <a:rPr lang="en-US" sz="1600" b="1" dirty="0"/>
              <a:t>Relative Body weight</a:t>
            </a:r>
          </a:p>
        </p:txBody>
      </p:sp>
      <p:sp>
        <p:nvSpPr>
          <p:cNvPr id="10" name="TextBox 9">
            <a:extLst>
              <a:ext uri="{FF2B5EF4-FFF2-40B4-BE49-F238E27FC236}">
                <a16:creationId xmlns:a16="http://schemas.microsoft.com/office/drawing/2014/main" id="{6DB5D305-94D0-6F67-8AF0-6E2D81B1F072}"/>
              </a:ext>
            </a:extLst>
          </p:cNvPr>
          <p:cNvSpPr txBox="1"/>
          <p:nvPr/>
        </p:nvSpPr>
        <p:spPr>
          <a:xfrm>
            <a:off x="4099817" y="1000186"/>
            <a:ext cx="2453044" cy="338554"/>
          </a:xfrm>
          <a:prstGeom prst="rect">
            <a:avLst/>
          </a:prstGeom>
          <a:noFill/>
        </p:spPr>
        <p:txBody>
          <a:bodyPr wrap="none" rtlCol="0">
            <a:spAutoFit/>
          </a:bodyPr>
          <a:lstStyle/>
          <a:p>
            <a:r>
              <a:rPr lang="en-US" sz="1600" b="1" dirty="0"/>
              <a:t>Travel time across sessions</a:t>
            </a:r>
          </a:p>
        </p:txBody>
      </p:sp>
      <p:sp>
        <p:nvSpPr>
          <p:cNvPr id="11" name="TextBox 10">
            <a:extLst>
              <a:ext uri="{FF2B5EF4-FFF2-40B4-BE49-F238E27FC236}">
                <a16:creationId xmlns:a16="http://schemas.microsoft.com/office/drawing/2014/main" id="{62A9827B-6485-3125-D621-9F5E4EA02027}"/>
              </a:ext>
            </a:extLst>
          </p:cNvPr>
          <p:cNvSpPr txBox="1"/>
          <p:nvPr/>
        </p:nvSpPr>
        <p:spPr>
          <a:xfrm>
            <a:off x="9098240" y="911125"/>
            <a:ext cx="1767920" cy="338554"/>
          </a:xfrm>
          <a:prstGeom prst="rect">
            <a:avLst/>
          </a:prstGeom>
          <a:noFill/>
        </p:spPr>
        <p:txBody>
          <a:bodyPr wrap="none" rtlCol="0">
            <a:spAutoFit/>
          </a:bodyPr>
          <a:lstStyle/>
          <a:p>
            <a:r>
              <a:rPr lang="en-US" sz="1600" b="1" dirty="0"/>
              <a:t>Inter-poke Interval</a:t>
            </a:r>
          </a:p>
        </p:txBody>
      </p:sp>
      <p:sp>
        <p:nvSpPr>
          <p:cNvPr id="12" name="TextBox 11">
            <a:extLst>
              <a:ext uri="{FF2B5EF4-FFF2-40B4-BE49-F238E27FC236}">
                <a16:creationId xmlns:a16="http://schemas.microsoft.com/office/drawing/2014/main" id="{A494EC2E-3F20-D1F7-2EAB-C62F911088DF}"/>
              </a:ext>
            </a:extLst>
          </p:cNvPr>
          <p:cNvSpPr txBox="1"/>
          <p:nvPr/>
        </p:nvSpPr>
        <p:spPr>
          <a:xfrm>
            <a:off x="8029503" y="3849531"/>
            <a:ext cx="2945806" cy="338554"/>
          </a:xfrm>
          <a:prstGeom prst="rect">
            <a:avLst/>
          </a:prstGeom>
          <a:noFill/>
        </p:spPr>
        <p:txBody>
          <a:bodyPr wrap="none" rtlCol="0">
            <a:spAutoFit/>
          </a:bodyPr>
          <a:lstStyle/>
          <a:p>
            <a:r>
              <a:rPr lang="en-US" sz="1600" b="1" dirty="0"/>
              <a:t>Unrewarded pokes per trial type</a:t>
            </a:r>
          </a:p>
        </p:txBody>
      </p:sp>
      <p:sp>
        <p:nvSpPr>
          <p:cNvPr id="13" name="TextBox 12">
            <a:extLst>
              <a:ext uri="{FF2B5EF4-FFF2-40B4-BE49-F238E27FC236}">
                <a16:creationId xmlns:a16="http://schemas.microsoft.com/office/drawing/2014/main" id="{6D0593CC-FE39-27F6-6AA1-1991C67DE6E7}"/>
              </a:ext>
            </a:extLst>
          </p:cNvPr>
          <p:cNvSpPr txBox="1"/>
          <p:nvPr/>
        </p:nvSpPr>
        <p:spPr>
          <a:xfrm>
            <a:off x="4500574" y="3900089"/>
            <a:ext cx="2741520" cy="338554"/>
          </a:xfrm>
          <a:prstGeom prst="rect">
            <a:avLst/>
          </a:prstGeom>
          <a:noFill/>
        </p:spPr>
        <p:txBody>
          <a:bodyPr wrap="none" rtlCol="0">
            <a:spAutoFit/>
          </a:bodyPr>
          <a:lstStyle/>
          <a:p>
            <a:r>
              <a:rPr lang="en-US" sz="1600" b="1" dirty="0"/>
              <a:t>Rewarded pokes per trial type</a:t>
            </a:r>
          </a:p>
        </p:txBody>
      </p:sp>
      <p:sp>
        <p:nvSpPr>
          <p:cNvPr id="17" name="TextBox 16">
            <a:extLst>
              <a:ext uri="{FF2B5EF4-FFF2-40B4-BE49-F238E27FC236}">
                <a16:creationId xmlns:a16="http://schemas.microsoft.com/office/drawing/2014/main" id="{B695AC3B-2CA3-5CFF-1184-02B1410320FA}"/>
              </a:ext>
            </a:extLst>
          </p:cNvPr>
          <p:cNvSpPr txBox="1"/>
          <p:nvPr/>
        </p:nvSpPr>
        <p:spPr>
          <a:xfrm>
            <a:off x="1672286" y="3900089"/>
            <a:ext cx="1389996" cy="338554"/>
          </a:xfrm>
          <a:prstGeom prst="rect">
            <a:avLst/>
          </a:prstGeom>
          <a:noFill/>
        </p:spPr>
        <p:txBody>
          <a:bodyPr wrap="none" rtlCol="0">
            <a:spAutoFit/>
          </a:bodyPr>
          <a:lstStyle/>
          <a:p>
            <a:r>
              <a:rPr lang="en-US" sz="1600" b="1" dirty="0"/>
              <a:t>Resident Time</a:t>
            </a:r>
          </a:p>
        </p:txBody>
      </p:sp>
    </p:spTree>
    <p:extLst>
      <p:ext uri="{BB962C8B-B14F-4D97-AF65-F5344CB8AC3E}">
        <p14:creationId xmlns:p14="http://schemas.microsoft.com/office/powerpoint/2010/main" val="245542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1B3764"/>
        </a:solidFill>
        <a:effectLst/>
      </p:bgPr>
    </p:bg>
    <p:spTree>
      <p:nvGrpSpPr>
        <p:cNvPr id="1" name="">
          <a:extLst>
            <a:ext uri="{FF2B5EF4-FFF2-40B4-BE49-F238E27FC236}">
              <a16:creationId xmlns:a16="http://schemas.microsoft.com/office/drawing/2014/main" id="{F53B0EA6-77ED-1B91-8070-4C9898440436}"/>
            </a:ext>
          </a:extLst>
        </p:cNvPr>
        <p:cNvGrpSpPr/>
        <p:nvPr/>
      </p:nvGrpSpPr>
      <p:grpSpPr>
        <a:xfrm>
          <a:off x="0" y="0"/>
          <a:ext cx="0" cy="0"/>
          <a:chOff x="0" y="0"/>
          <a:chExt cx="0" cy="0"/>
        </a:xfrm>
      </p:grpSpPr>
      <p:grpSp>
        <p:nvGrpSpPr>
          <p:cNvPr id="4" name="Graphic 14">
            <a:extLst>
              <a:ext uri="{FF2B5EF4-FFF2-40B4-BE49-F238E27FC236}">
                <a16:creationId xmlns:a16="http://schemas.microsoft.com/office/drawing/2014/main" id="{AEEF38DC-2DE8-40B9-90AE-A0FC45722D07}"/>
              </a:ext>
            </a:extLst>
          </p:cNvPr>
          <p:cNvGrpSpPr/>
          <p:nvPr/>
        </p:nvGrpSpPr>
        <p:grpSpPr>
          <a:xfrm>
            <a:off x="3658333" y="1142479"/>
            <a:ext cx="4615033" cy="2396577"/>
            <a:chOff x="3656353" y="1093169"/>
            <a:chExt cx="4615033" cy="2396577"/>
          </a:xfrm>
        </p:grpSpPr>
        <p:grpSp>
          <p:nvGrpSpPr>
            <p:cNvPr id="6" name="Graphic 14">
              <a:extLst>
                <a:ext uri="{FF2B5EF4-FFF2-40B4-BE49-F238E27FC236}">
                  <a16:creationId xmlns:a16="http://schemas.microsoft.com/office/drawing/2014/main" id="{968AF895-E463-4EF5-8247-D5766BA1C532}"/>
                </a:ext>
              </a:extLst>
            </p:cNvPr>
            <p:cNvGrpSpPr/>
            <p:nvPr/>
          </p:nvGrpSpPr>
          <p:grpSpPr>
            <a:xfrm>
              <a:off x="4022088" y="1093169"/>
              <a:ext cx="3961387" cy="2396577"/>
              <a:chOff x="4022088" y="1093169"/>
              <a:chExt cx="3961387" cy="2396577"/>
            </a:xfrm>
            <a:solidFill>
              <a:srgbClr val="000000"/>
            </a:solidFill>
          </p:grpSpPr>
          <p:sp>
            <p:nvSpPr>
              <p:cNvPr id="7" name="Freeform: Shape 6">
                <a:extLst>
                  <a:ext uri="{FF2B5EF4-FFF2-40B4-BE49-F238E27FC236}">
                    <a16:creationId xmlns:a16="http://schemas.microsoft.com/office/drawing/2014/main" id="{939C8BAE-9BE3-4010-94C3-787F0CDF6D4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8" name="Graphic 14">
                <a:extLst>
                  <a:ext uri="{FF2B5EF4-FFF2-40B4-BE49-F238E27FC236}">
                    <a16:creationId xmlns:a16="http://schemas.microsoft.com/office/drawing/2014/main" id="{19BC101E-36D9-4E99-BE41-7EF4B2783458}"/>
                  </a:ext>
                </a:extLst>
              </p:cNvPr>
              <p:cNvGrpSpPr/>
              <p:nvPr/>
            </p:nvGrpSpPr>
            <p:grpSpPr>
              <a:xfrm>
                <a:off x="4022088" y="1488809"/>
                <a:ext cx="805043" cy="1173559"/>
                <a:chOff x="4022088" y="1488809"/>
                <a:chExt cx="805043" cy="1173559"/>
              </a:xfrm>
              <a:solidFill>
                <a:srgbClr val="000000"/>
              </a:solidFill>
            </p:grpSpPr>
            <p:sp>
              <p:nvSpPr>
                <p:cNvPr id="12" name="Freeform: Shape 11">
                  <a:extLst>
                    <a:ext uri="{FF2B5EF4-FFF2-40B4-BE49-F238E27FC236}">
                      <a16:creationId xmlns:a16="http://schemas.microsoft.com/office/drawing/2014/main" id="{1AFEF5B6-5B2F-4CF9-95B2-61522218624D}"/>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13" name="Freeform: Shape 12">
                  <a:extLst>
                    <a:ext uri="{FF2B5EF4-FFF2-40B4-BE49-F238E27FC236}">
                      <a16:creationId xmlns:a16="http://schemas.microsoft.com/office/drawing/2014/main" id="{93CD8A21-B3DB-40B6-BA6F-BC37753D8786}"/>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16" name="Graphic 14">
                <a:extLst>
                  <a:ext uri="{FF2B5EF4-FFF2-40B4-BE49-F238E27FC236}">
                    <a16:creationId xmlns:a16="http://schemas.microsoft.com/office/drawing/2014/main" id="{3F5C857D-8A8E-4D41-9F4C-00F4E83622AF}"/>
                  </a:ext>
                </a:extLst>
              </p:cNvPr>
              <p:cNvGrpSpPr/>
              <p:nvPr/>
            </p:nvGrpSpPr>
            <p:grpSpPr>
              <a:xfrm>
                <a:off x="7177861" y="1549546"/>
                <a:ext cx="805614" cy="1120096"/>
                <a:chOff x="7177861" y="1549546"/>
                <a:chExt cx="805614" cy="1120096"/>
              </a:xfrm>
              <a:solidFill>
                <a:srgbClr val="000000"/>
              </a:solidFill>
            </p:grpSpPr>
            <p:sp>
              <p:nvSpPr>
                <p:cNvPr id="17" name="Freeform: Shape 16">
                  <a:extLst>
                    <a:ext uri="{FF2B5EF4-FFF2-40B4-BE49-F238E27FC236}">
                      <a16:creationId xmlns:a16="http://schemas.microsoft.com/office/drawing/2014/main" id="{410331FE-5906-452F-809D-58EEBC43251F}"/>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18" name="Freeform: Shape 17">
                  <a:extLst>
                    <a:ext uri="{FF2B5EF4-FFF2-40B4-BE49-F238E27FC236}">
                      <a16:creationId xmlns:a16="http://schemas.microsoft.com/office/drawing/2014/main" id="{EB542B67-C017-4FB5-889D-D38B17BCAE1F}"/>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a:p>
              </p:txBody>
            </p:sp>
          </p:grpSp>
          <p:sp>
            <p:nvSpPr>
              <p:cNvPr id="20" name="Freeform: Shape 19">
                <a:extLst>
                  <a:ext uri="{FF2B5EF4-FFF2-40B4-BE49-F238E27FC236}">
                    <a16:creationId xmlns:a16="http://schemas.microsoft.com/office/drawing/2014/main" id="{F9AF6BC8-1134-4F87-8A12-89D613590E6F}"/>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grpSp>
        <p:grpSp>
          <p:nvGrpSpPr>
            <p:cNvPr id="21" name="Graphic 14">
              <a:extLst>
                <a:ext uri="{FF2B5EF4-FFF2-40B4-BE49-F238E27FC236}">
                  <a16:creationId xmlns:a16="http://schemas.microsoft.com/office/drawing/2014/main" id="{622AC602-F74F-4851-82F3-53C643F129FB}"/>
                </a:ext>
              </a:extLst>
            </p:cNvPr>
            <p:cNvGrpSpPr/>
            <p:nvPr/>
          </p:nvGrpSpPr>
          <p:grpSpPr>
            <a:xfrm>
              <a:off x="3656353" y="2637482"/>
              <a:ext cx="1380571" cy="429104"/>
              <a:chOff x="3656353" y="2637482"/>
              <a:chExt cx="1380571" cy="429104"/>
            </a:xfrm>
          </p:grpSpPr>
          <p:sp>
            <p:nvSpPr>
              <p:cNvPr id="22" name="Freeform: Shape 21">
                <a:extLst>
                  <a:ext uri="{FF2B5EF4-FFF2-40B4-BE49-F238E27FC236}">
                    <a16:creationId xmlns:a16="http://schemas.microsoft.com/office/drawing/2014/main" id="{A76A88B3-918E-4B81-A4E7-FC4BA54D2A38}"/>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E734F06A-379E-438A-9F22-C1548E933D7B}"/>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sp>
            <p:nvSpPr>
              <p:cNvPr id="24" name="TextBox 23">
                <a:extLst>
                  <a:ext uri="{FF2B5EF4-FFF2-40B4-BE49-F238E27FC236}">
                    <a16:creationId xmlns:a16="http://schemas.microsoft.com/office/drawing/2014/main" id="{99270FEC-BFE0-4A37-8E8A-A638EA616143}"/>
                  </a:ext>
                </a:extLst>
              </p:cNvPr>
              <p:cNvSpPr txBox="1"/>
              <p:nvPr/>
            </p:nvSpPr>
            <p:spPr>
              <a:xfrm rot="-15332">
                <a:off x="3572072" y="2629075"/>
                <a:ext cx="1555732" cy="327196"/>
              </a:xfrm>
              <a:prstGeom prst="rect">
                <a:avLst/>
              </a:prstGeom>
              <a:noFill/>
            </p:spPr>
            <p:txBody>
              <a:bodyPr wrap="none" rtlCol="0">
                <a:spAutoFit/>
              </a:bodyPr>
              <a:lstStyle/>
              <a:p>
                <a:pPr algn="l"/>
                <a:r>
                  <a:rPr lang="en-DE" sz="1665" b="1" spc="0" baseline="0">
                    <a:solidFill>
                      <a:srgbClr val="FBDC35"/>
                    </a:solidFill>
                    <a:latin typeface="Georgia"/>
                    <a:sym typeface="Georgia"/>
                    <a:rtl val="0"/>
                  </a:rPr>
                  <a:t>Exploitation</a:t>
                </a:r>
              </a:p>
            </p:txBody>
          </p:sp>
        </p:grpSp>
        <p:grpSp>
          <p:nvGrpSpPr>
            <p:cNvPr id="25" name="Graphic 14">
              <a:extLst>
                <a:ext uri="{FF2B5EF4-FFF2-40B4-BE49-F238E27FC236}">
                  <a16:creationId xmlns:a16="http://schemas.microsoft.com/office/drawing/2014/main" id="{BFF39674-6F90-40A9-A0D6-2C35D76505EE}"/>
                </a:ext>
              </a:extLst>
            </p:cNvPr>
            <p:cNvGrpSpPr/>
            <p:nvPr/>
          </p:nvGrpSpPr>
          <p:grpSpPr>
            <a:xfrm>
              <a:off x="6830010" y="2627374"/>
              <a:ext cx="1441376" cy="449168"/>
              <a:chOff x="6830010" y="2627374"/>
              <a:chExt cx="1441376" cy="449168"/>
            </a:xfrm>
          </p:grpSpPr>
          <p:sp>
            <p:nvSpPr>
              <p:cNvPr id="26" name="Freeform: Shape 25">
                <a:extLst>
                  <a:ext uri="{FF2B5EF4-FFF2-40B4-BE49-F238E27FC236}">
                    <a16:creationId xmlns:a16="http://schemas.microsoft.com/office/drawing/2014/main" id="{7830C9AD-9798-4D29-8B64-6A322F1A3AAE}"/>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7" name="Freeform: Shape 26">
                <a:extLst>
                  <a:ext uri="{FF2B5EF4-FFF2-40B4-BE49-F238E27FC236}">
                    <a16:creationId xmlns:a16="http://schemas.microsoft.com/office/drawing/2014/main" id="{806CE334-F2A9-4E51-B837-1DC2F99DB48D}"/>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sp>
            <p:nvSpPr>
              <p:cNvPr id="28" name="TextBox 27">
                <a:extLst>
                  <a:ext uri="{FF2B5EF4-FFF2-40B4-BE49-F238E27FC236}">
                    <a16:creationId xmlns:a16="http://schemas.microsoft.com/office/drawing/2014/main" id="{CB32D3F3-2F63-4BA8-A8BF-39CC08179C54}"/>
                  </a:ext>
                </a:extLst>
              </p:cNvPr>
              <p:cNvSpPr txBox="1"/>
              <p:nvPr/>
            </p:nvSpPr>
            <p:spPr>
              <a:xfrm rot="-15332">
                <a:off x="6753366" y="2615713"/>
                <a:ext cx="1605278" cy="344689"/>
              </a:xfrm>
              <a:prstGeom prst="rect">
                <a:avLst/>
              </a:prstGeom>
              <a:noFill/>
            </p:spPr>
            <p:txBody>
              <a:bodyPr wrap="none" rtlCol="0">
                <a:spAutoFit/>
              </a:bodyPr>
              <a:lstStyle/>
              <a:p>
                <a:pPr algn="l"/>
                <a:r>
                  <a:rPr lang="en-DE" sz="1789" b="1" spc="0" baseline="0">
                    <a:solidFill>
                      <a:srgbClr val="FBDC35"/>
                    </a:solidFill>
                    <a:latin typeface="Georgia"/>
                    <a:sym typeface="Georgia"/>
                    <a:rtl val="0"/>
                  </a:rPr>
                  <a:t>Exploration</a:t>
                </a:r>
              </a:p>
            </p:txBody>
          </p:sp>
        </p:grpSp>
      </p:grpSp>
      <p:pic>
        <p:nvPicPr>
          <p:cNvPr id="41" name="Graphic 40">
            <a:extLst>
              <a:ext uri="{FF2B5EF4-FFF2-40B4-BE49-F238E27FC236}">
                <a16:creationId xmlns:a16="http://schemas.microsoft.com/office/drawing/2014/main" id="{FC70CB8F-5789-1B32-8013-FD62CF46D4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261" y="1746104"/>
            <a:ext cx="1582330" cy="1569004"/>
          </a:xfrm>
          <a:prstGeom prst="rect">
            <a:avLst/>
          </a:prstGeom>
        </p:spPr>
      </p:pic>
      <p:sp>
        <p:nvSpPr>
          <p:cNvPr id="77" name="Rectangle 76">
            <a:extLst>
              <a:ext uri="{FF2B5EF4-FFF2-40B4-BE49-F238E27FC236}">
                <a16:creationId xmlns:a16="http://schemas.microsoft.com/office/drawing/2014/main" id="{441438AA-0B81-2BF0-C117-7CA7888BC598}"/>
              </a:ext>
            </a:extLst>
          </p:cNvPr>
          <p:cNvSpPr/>
          <p:nvPr/>
        </p:nvSpPr>
        <p:spPr>
          <a:xfrm>
            <a:off x="5277261" y="3665220"/>
            <a:ext cx="1519779" cy="344287"/>
          </a:xfrm>
          <a:prstGeom prst="rect">
            <a:avLst/>
          </a:prstGeom>
          <a:solidFill>
            <a:srgbClr val="1B3764"/>
          </a:solidFill>
          <a:ln>
            <a:solidFill>
              <a:srgbClr val="1B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834645AA-F18C-7A5E-C714-6670255E15AC}"/>
              </a:ext>
            </a:extLst>
          </p:cNvPr>
          <p:cNvSpPr txBox="1"/>
          <p:nvPr/>
        </p:nvSpPr>
        <p:spPr>
          <a:xfrm>
            <a:off x="1565698" y="3949551"/>
            <a:ext cx="9005455" cy="1077218"/>
          </a:xfrm>
          <a:prstGeom prst="rect">
            <a:avLst/>
          </a:prstGeom>
          <a:noFill/>
        </p:spPr>
        <p:txBody>
          <a:bodyPr wrap="square">
            <a:spAutoFit/>
          </a:bodyPr>
          <a:lstStyle/>
          <a:p>
            <a:pPr algn="ctr"/>
            <a:r>
              <a:rPr lang="en-US" sz="3200" dirty="0">
                <a:solidFill>
                  <a:srgbClr val="FCDC34"/>
                </a:solidFill>
                <a:latin typeface="Georgia" panose="02040502050405020303" pitchFamily="18" charset="0"/>
              </a:rPr>
              <a:t>Navigating Uncertainty: Neural Mechanisms of Probabilistic Foraging in Mongolian Gerbils</a:t>
            </a:r>
            <a:endParaRPr lang="en-US" sz="3200" dirty="0"/>
          </a:p>
        </p:txBody>
      </p:sp>
      <p:sp>
        <p:nvSpPr>
          <p:cNvPr id="2" name="TextBox 1">
            <a:extLst>
              <a:ext uri="{FF2B5EF4-FFF2-40B4-BE49-F238E27FC236}">
                <a16:creationId xmlns:a16="http://schemas.microsoft.com/office/drawing/2014/main" id="{FC0F0EDF-2EBB-70AF-8325-9C5C61364C1D}"/>
              </a:ext>
            </a:extLst>
          </p:cNvPr>
          <p:cNvSpPr txBox="1"/>
          <p:nvPr/>
        </p:nvSpPr>
        <p:spPr>
          <a:xfrm>
            <a:off x="1488021" y="459275"/>
            <a:ext cx="9005455" cy="584775"/>
          </a:xfrm>
          <a:prstGeom prst="rect">
            <a:avLst/>
          </a:prstGeom>
          <a:noFill/>
        </p:spPr>
        <p:txBody>
          <a:bodyPr wrap="square">
            <a:spAutoFit/>
          </a:bodyPr>
          <a:lstStyle/>
          <a:p>
            <a:pPr algn="ctr"/>
            <a:r>
              <a:rPr lang="en-US" sz="3200" b="1" dirty="0">
                <a:solidFill>
                  <a:srgbClr val="FCDC34"/>
                </a:solidFill>
                <a:latin typeface="Georgia" panose="02040502050405020303" pitchFamily="18" charset="0"/>
              </a:rPr>
              <a:t>Should I stay or should I go?</a:t>
            </a:r>
            <a:endParaRPr lang="en-US" sz="3200" b="1" dirty="0"/>
          </a:p>
        </p:txBody>
      </p:sp>
      <p:sp>
        <p:nvSpPr>
          <p:cNvPr id="5" name="TextBox 4">
            <a:extLst>
              <a:ext uri="{FF2B5EF4-FFF2-40B4-BE49-F238E27FC236}">
                <a16:creationId xmlns:a16="http://schemas.microsoft.com/office/drawing/2014/main" id="{B7E22F68-7BC7-468F-6943-3874252BF645}"/>
              </a:ext>
            </a:extLst>
          </p:cNvPr>
          <p:cNvSpPr txBox="1"/>
          <p:nvPr/>
        </p:nvSpPr>
        <p:spPr>
          <a:xfrm>
            <a:off x="9639633" y="2420946"/>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A1E79FFF-B7FE-B1BF-C802-5E8E36CF70E8}"/>
              </a:ext>
            </a:extLst>
          </p:cNvPr>
          <p:cNvPicPr>
            <a:picLocks noChangeAspect="1"/>
          </p:cNvPicPr>
          <p:nvPr/>
        </p:nvPicPr>
        <p:blipFill>
          <a:blip r:embed="rId5"/>
          <a:stretch>
            <a:fillRect/>
          </a:stretch>
        </p:blipFill>
        <p:spPr>
          <a:xfrm>
            <a:off x="5167200" y="1736493"/>
            <a:ext cx="1739900" cy="1676400"/>
          </a:xfrm>
          <a:prstGeom prst="rect">
            <a:avLst/>
          </a:prstGeom>
        </p:spPr>
      </p:pic>
      <p:sp>
        <p:nvSpPr>
          <p:cNvPr id="11" name="TextBox 10">
            <a:extLst>
              <a:ext uri="{FF2B5EF4-FFF2-40B4-BE49-F238E27FC236}">
                <a16:creationId xmlns:a16="http://schemas.microsoft.com/office/drawing/2014/main" id="{DA2F4BF7-B359-8C46-5076-5F84629A997D}"/>
              </a:ext>
            </a:extLst>
          </p:cNvPr>
          <p:cNvSpPr txBox="1"/>
          <p:nvPr/>
        </p:nvSpPr>
        <p:spPr>
          <a:xfrm>
            <a:off x="3019844" y="5226142"/>
            <a:ext cx="6097162" cy="1323439"/>
          </a:xfrm>
          <a:prstGeom prst="rect">
            <a:avLst/>
          </a:prstGeom>
          <a:noFill/>
        </p:spPr>
        <p:txBody>
          <a:bodyPr wrap="square">
            <a:spAutoFit/>
          </a:bodyPr>
          <a:lstStyle/>
          <a:p>
            <a:pPr algn="ctr"/>
            <a:r>
              <a:rPr lang="en-US" sz="2000" dirty="0">
                <a:solidFill>
                  <a:srgbClr val="FCDC34"/>
                </a:solidFill>
                <a:latin typeface="Georgia" panose="02040502050405020303" pitchFamily="18" charset="0"/>
              </a:rPr>
              <a:t>Master’s Thesis </a:t>
            </a:r>
          </a:p>
          <a:p>
            <a:pPr algn="ctr"/>
            <a:r>
              <a:rPr lang="en-US" sz="2000" dirty="0">
                <a:solidFill>
                  <a:srgbClr val="FCDC34"/>
                </a:solidFill>
                <a:latin typeface="Georgia" panose="02040502050405020303" pitchFamily="18" charset="0"/>
              </a:rPr>
              <a:t>by</a:t>
            </a:r>
          </a:p>
          <a:p>
            <a:pPr algn="ctr"/>
            <a:r>
              <a:rPr lang="en-US" sz="2000" dirty="0">
                <a:solidFill>
                  <a:srgbClr val="FCDC34"/>
                </a:solidFill>
                <a:latin typeface="Georgia" panose="02040502050405020303" pitchFamily="18" charset="0"/>
              </a:rPr>
              <a:t>Vishal Kannan</a:t>
            </a:r>
          </a:p>
          <a:p>
            <a:pPr algn="ctr"/>
            <a:r>
              <a:rPr lang="en-US" sz="2000" dirty="0">
                <a:solidFill>
                  <a:srgbClr val="FCDC34"/>
                </a:solidFill>
                <a:latin typeface="Georgia" panose="02040502050405020303" pitchFamily="18" charset="0"/>
              </a:rPr>
              <a:t>Supervisor: Prof. Dr. Max Happel</a:t>
            </a:r>
            <a:endParaRPr lang="en-DE" sz="2000"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2E71F934-F0B7-42F9-9D93-94DC43B9B0A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202" b="98450" l="9653" r="88803">
                        <a14:foregroundMark x1="20077" y1="7364" x2="20077" y2="7364"/>
                        <a14:foregroundMark x1="78378" y1="6589" x2="76834" y2="6589"/>
                        <a14:foregroundMark x1="28571" y1="95349" x2="66409" y2="94961"/>
                        <a14:foregroundMark x1="81467" y1="98450" x2="81467" y2="98450"/>
                      </a14:backgroundRemoval>
                    </a14:imgEffect>
                  </a14:imgLayer>
                </a14:imgProps>
              </a:ext>
            </a:extLst>
          </a:blip>
          <a:stretch>
            <a:fillRect/>
          </a:stretch>
        </p:blipFill>
        <p:spPr>
          <a:xfrm>
            <a:off x="5247649" y="1648727"/>
            <a:ext cx="1579001" cy="1572904"/>
          </a:xfrm>
          <a:prstGeom prst="rect">
            <a:avLst/>
          </a:prstGeom>
        </p:spPr>
      </p:pic>
    </p:spTree>
    <p:extLst>
      <p:ext uri="{BB962C8B-B14F-4D97-AF65-F5344CB8AC3E}">
        <p14:creationId xmlns:p14="http://schemas.microsoft.com/office/powerpoint/2010/main" val="133004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842302" y="2086701"/>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19445" y="1521465"/>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15/02/2024 10:28</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30</a:t>
            </a:fld>
            <a:endParaRPr lang="en-DE"/>
          </a:p>
        </p:txBody>
      </p:sp>
      <p:pic>
        <p:nvPicPr>
          <p:cNvPr id="14" name="Picture 13">
            <a:extLst>
              <a:ext uri="{FF2B5EF4-FFF2-40B4-BE49-F238E27FC236}">
                <a16:creationId xmlns:a16="http://schemas.microsoft.com/office/drawing/2014/main" id="{CE86581D-E9A4-444D-AD06-63915DE91485}"/>
              </a:ext>
            </a:extLst>
          </p:cNvPr>
          <p:cNvPicPr>
            <a:picLocks noChangeAspect="1"/>
          </p:cNvPicPr>
          <p:nvPr/>
        </p:nvPicPr>
        <p:blipFill rotWithShape="1">
          <a:blip r:embed="rId7"/>
          <a:srcRect l="5513" t="23715" r="5238" b="23867"/>
          <a:stretch/>
        </p:blipFill>
        <p:spPr>
          <a:xfrm>
            <a:off x="2612108" y="1706131"/>
            <a:ext cx="6820130" cy="2503468"/>
          </a:xfrm>
          <a:prstGeom prst="rect">
            <a:avLst/>
          </a:prstGeom>
        </p:spPr>
      </p:pic>
    </p:spTree>
    <p:extLst>
      <p:ext uri="{BB962C8B-B14F-4D97-AF65-F5344CB8AC3E}">
        <p14:creationId xmlns:p14="http://schemas.microsoft.com/office/powerpoint/2010/main" val="24306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7731730" y="1942582"/>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3234306" y="1593723"/>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15/02/2024 10:28</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31</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 PhD</a:t>
            </a:r>
            <a:endParaRPr lang="en-DE" dirty="0">
              <a:solidFill>
                <a:srgbClr val="FCDC34"/>
              </a:solidFill>
              <a:latin typeface="Georgia" panose="02040502050405020303" pitchFamily="18" charset="0"/>
            </a:endParaRPr>
          </a:p>
        </p:txBody>
      </p:sp>
      <p:sp>
        <p:nvSpPr>
          <p:cNvPr id="18" name="TextBox 17">
            <a:extLst>
              <a:ext uri="{FF2B5EF4-FFF2-40B4-BE49-F238E27FC236}">
                <a16:creationId xmlns:a16="http://schemas.microsoft.com/office/drawing/2014/main" id="{56D0F840-DB60-F315-9BCD-ED1A0875910B}"/>
              </a:ext>
            </a:extLst>
          </p:cNvPr>
          <p:cNvSpPr txBox="1"/>
          <p:nvPr/>
        </p:nvSpPr>
        <p:spPr>
          <a:xfrm>
            <a:off x="4126099" y="3694776"/>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15/02/2024 10:28</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32</a:t>
            </a:fld>
            <a:endParaRPr lang="en-DE"/>
          </a:p>
        </p:txBody>
      </p:sp>
      <p:pic>
        <p:nvPicPr>
          <p:cNvPr id="19" name="Picture 18">
            <a:extLst>
              <a:ext uri="{FF2B5EF4-FFF2-40B4-BE49-F238E27FC236}">
                <a16:creationId xmlns:a16="http://schemas.microsoft.com/office/drawing/2014/main" id="{64ECC820-1FAC-456B-ACC6-60AA9FCCC50E}"/>
              </a:ext>
            </a:extLst>
          </p:cNvPr>
          <p:cNvPicPr>
            <a:picLocks noChangeAspect="1"/>
          </p:cNvPicPr>
          <p:nvPr/>
        </p:nvPicPr>
        <p:blipFill rotWithShape="1">
          <a:blip r:embed="rId3"/>
          <a:srcRect t="16555"/>
          <a:stretch/>
        </p:blipFill>
        <p:spPr>
          <a:xfrm>
            <a:off x="6298369" y="3727009"/>
            <a:ext cx="4624462" cy="2137392"/>
          </a:xfrm>
          <a:prstGeom prst="rect">
            <a:avLst/>
          </a:prstGeom>
        </p:spPr>
      </p:pic>
    </p:spTree>
    <p:extLst>
      <p:ext uri="{BB962C8B-B14F-4D97-AF65-F5344CB8AC3E}">
        <p14:creationId xmlns:p14="http://schemas.microsoft.com/office/powerpoint/2010/main" val="8335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15/02/2024 10:28</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33</a:t>
            </a:fld>
            <a:endParaRPr lang="en-DE"/>
          </a:p>
        </p:txBody>
      </p:sp>
      <p:pic>
        <p:nvPicPr>
          <p:cNvPr id="5" name="Picture 4">
            <a:extLst>
              <a:ext uri="{FF2B5EF4-FFF2-40B4-BE49-F238E27FC236}">
                <a16:creationId xmlns:a16="http://schemas.microsoft.com/office/drawing/2014/main" id="{CF6D62E9-824B-43C5-A0AE-237CF42FE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8204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761D390-7816-0130-B574-D2E333C7B76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448D524-6BEE-8060-1FDD-5F286B06C1C4}"/>
              </a:ext>
            </a:extLst>
          </p:cNvPr>
          <p:cNvSpPr>
            <a:spLocks noChangeAspect="1"/>
          </p:cNvSpPr>
          <p:nvPr/>
        </p:nvSpPr>
        <p:spPr>
          <a:xfrm>
            <a:off x="-1" y="1"/>
            <a:ext cx="12192001" cy="685318"/>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57C8700-FA0D-8005-F7A6-33EF1E780FA0}"/>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do we study this?</a:t>
            </a:r>
            <a:endParaRPr lang="en-DE" sz="3200"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5980548B-8A3A-ECAF-D0C7-80FBEDF8D3F6}"/>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1A917D57-4AE5-0531-DB44-FADF6DB35F42}"/>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FCBCD7C7-9C0A-E92C-8BB4-FFFB152E1BB3}"/>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7230256-6F2A-BA2B-876D-B6951F7ACE83}"/>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20E12F2-317C-9A55-5F67-9A3D02CD742B}"/>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BF2526FC-F268-EE1C-B62E-FC23E3F93930}"/>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043AD639-BCC3-125D-5DB0-8ADE047AA275}"/>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60BA15C-B8B8-3886-C1FA-357623B7F4F0}"/>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F086134-F02B-5154-9673-BE9DEF79D1A8}"/>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F67CA955-8AE4-4E89-C7B7-7B79F969D5AC}"/>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95F11934-50BC-3F6B-8D8F-E27FE81EC5E8}"/>
              </a:ext>
            </a:extLst>
          </p:cNvPr>
          <p:cNvGrpSpPr/>
          <p:nvPr/>
        </p:nvGrpSpPr>
        <p:grpSpPr>
          <a:xfrm>
            <a:off x="9780829" y="1634322"/>
            <a:ext cx="2073926" cy="4585460"/>
            <a:chOff x="9453693" y="1930406"/>
            <a:chExt cx="1813663" cy="4010037"/>
          </a:xfrm>
        </p:grpSpPr>
        <p:sp>
          <p:nvSpPr>
            <p:cNvPr id="19" name="Right Arrow 18">
              <a:extLst>
                <a:ext uri="{FF2B5EF4-FFF2-40B4-BE49-F238E27FC236}">
                  <a16:creationId xmlns:a16="http://schemas.microsoft.com/office/drawing/2014/main" id="{67156C4B-ACED-9BC6-909B-03FCB5D1F3AC}"/>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33221E2D-EEBD-2B28-3281-48AFE4B5E688}"/>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C5163211-CA62-5732-1B8D-C7351CC8B7D4}"/>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E7B6016-0BAA-35DA-9661-4FCE0A97CBBA}"/>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CD7BE458-52E6-7C0E-C4F4-4646FCAB67F6}"/>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01CEA97E-A62C-0CFA-701B-5339C4BD4D23}"/>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22E878C8-CFEF-DE44-D7FB-DB8E937688FE}"/>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5F38B424-EE12-09B8-F882-61A5A68741EA}"/>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C9CA4011-3111-4FB9-CF75-8F9EA47A306C}"/>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6FC2FCC-0089-4798-B930-7C3BAAE262AE}"/>
              </a:ext>
            </a:extLst>
          </p:cNvPr>
          <p:cNvPicPr>
            <a:picLocks noChangeAspect="1"/>
          </p:cNvPicPr>
          <p:nvPr/>
        </p:nvPicPr>
        <p:blipFill>
          <a:blip r:embed="rId9"/>
          <a:stretch>
            <a:fillRect/>
          </a:stretch>
        </p:blipFill>
        <p:spPr>
          <a:xfrm>
            <a:off x="6172755" y="1605884"/>
            <a:ext cx="3477116" cy="4897875"/>
          </a:xfrm>
          <a:prstGeom prst="rect">
            <a:avLst/>
          </a:prstGeom>
        </p:spPr>
      </p:pic>
      <p:grpSp>
        <p:nvGrpSpPr>
          <p:cNvPr id="28" name="Group 27">
            <a:extLst>
              <a:ext uri="{FF2B5EF4-FFF2-40B4-BE49-F238E27FC236}">
                <a16:creationId xmlns:a16="http://schemas.microsoft.com/office/drawing/2014/main" id="{46B67A24-EE22-A636-29FA-0C553BBA50F5}"/>
              </a:ext>
            </a:extLst>
          </p:cNvPr>
          <p:cNvGrpSpPr/>
          <p:nvPr/>
        </p:nvGrpSpPr>
        <p:grpSpPr>
          <a:xfrm rot="20221074">
            <a:off x="8597157" y="2473208"/>
            <a:ext cx="1403822" cy="484752"/>
            <a:chOff x="5051474" y="2009186"/>
            <a:chExt cx="1798906" cy="621179"/>
          </a:xfrm>
        </p:grpSpPr>
        <p:sp>
          <p:nvSpPr>
            <p:cNvPr id="31" name="Arrow: Curved Down 30">
              <a:extLst>
                <a:ext uri="{FF2B5EF4-FFF2-40B4-BE49-F238E27FC236}">
                  <a16:creationId xmlns:a16="http://schemas.microsoft.com/office/drawing/2014/main" id="{A1E5DB94-5BCF-EA5F-2AD6-0CBD59BD87D0}"/>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F77373B5-50D6-9A36-CD4B-99B10B29DE4E}"/>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157D1E05-5586-483A-2349-5B44B55398C6}"/>
              </a:ext>
            </a:extLst>
          </p:cNvPr>
          <p:cNvSpPr txBox="1"/>
          <p:nvPr/>
        </p:nvSpPr>
        <p:spPr>
          <a:xfrm>
            <a:off x="9784109" y="1236552"/>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318AF3E8-9CE1-1BFA-A547-8AFC7EB0C997}"/>
              </a:ext>
            </a:extLst>
          </p:cNvPr>
          <p:cNvSpPr>
            <a:spLocks noGrp="1"/>
          </p:cNvSpPr>
          <p:nvPr>
            <p:ph type="dt" sz="half" idx="10"/>
          </p:nvPr>
        </p:nvSpPr>
        <p:spPr/>
        <p:txBody>
          <a:bodyPr/>
          <a:lstStyle/>
          <a:p>
            <a:fld id="{CCDA0414-A6D6-4D22-BD4A-EC431B3AEB0B}" type="datetime8">
              <a:rPr lang="en-DE" smtClean="0"/>
              <a:t>15/02/2024 10:28</a:t>
            </a:fld>
            <a:endParaRPr lang="en-DE"/>
          </a:p>
        </p:txBody>
      </p:sp>
      <p:sp>
        <p:nvSpPr>
          <p:cNvPr id="10" name="Slide Number Placeholder 9">
            <a:extLst>
              <a:ext uri="{FF2B5EF4-FFF2-40B4-BE49-F238E27FC236}">
                <a16:creationId xmlns:a16="http://schemas.microsoft.com/office/drawing/2014/main" id="{CA54F779-53E3-BCF9-A361-8469155DA24A}"/>
              </a:ext>
            </a:extLst>
          </p:cNvPr>
          <p:cNvSpPr>
            <a:spLocks noGrp="1"/>
          </p:cNvSpPr>
          <p:nvPr>
            <p:ph type="sldNum" sz="quarter" idx="12"/>
          </p:nvPr>
        </p:nvSpPr>
        <p:spPr/>
        <p:txBody>
          <a:bodyPr/>
          <a:lstStyle/>
          <a:p>
            <a:fld id="{8D002933-DA69-4593-A8BE-46BA8199777B}" type="slidenum">
              <a:rPr lang="en-DE" smtClean="0"/>
              <a:t>34</a:t>
            </a:fld>
            <a:endParaRPr lang="en-DE"/>
          </a:p>
        </p:txBody>
      </p:sp>
    </p:spTree>
    <p:extLst>
      <p:ext uri="{BB962C8B-B14F-4D97-AF65-F5344CB8AC3E}">
        <p14:creationId xmlns:p14="http://schemas.microsoft.com/office/powerpoint/2010/main" val="163696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F8D1B6"/>
        </a:solidFill>
        <a:effectLst/>
      </p:bgPr>
    </p:bg>
    <p:spTree>
      <p:nvGrpSpPr>
        <p:cNvPr id="1" name=""/>
        <p:cNvGrpSpPr/>
        <p:nvPr/>
      </p:nvGrpSpPr>
      <p:grpSpPr>
        <a:xfrm>
          <a:off x="0" y="0"/>
          <a:ext cx="0" cy="0"/>
          <a:chOff x="0" y="0"/>
          <a:chExt cx="0" cy="0"/>
        </a:xfrm>
      </p:grpSpPr>
      <p:pic>
        <p:nvPicPr>
          <p:cNvPr id="41" name="Graphic 40">
            <a:extLst>
              <a:ext uri="{FF2B5EF4-FFF2-40B4-BE49-F238E27FC236}">
                <a16:creationId xmlns:a16="http://schemas.microsoft.com/office/drawing/2014/main" id="{D1569CA0-9855-459F-B97E-4F728717F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261" y="1746104"/>
            <a:ext cx="1582330" cy="1569004"/>
          </a:xfrm>
          <a:prstGeom prst="rect">
            <a:avLst/>
          </a:prstGeom>
        </p:spPr>
      </p:pic>
      <p:pic>
        <p:nvPicPr>
          <p:cNvPr id="45" name="Graphic 44">
            <a:extLst>
              <a:ext uri="{FF2B5EF4-FFF2-40B4-BE49-F238E27FC236}">
                <a16:creationId xmlns:a16="http://schemas.microsoft.com/office/drawing/2014/main" id="{C37DE370-07B1-41DD-A830-E922FD5C1E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83" y="135479"/>
            <a:ext cx="1613438" cy="474004"/>
          </a:xfrm>
          <a:prstGeom prst="rect">
            <a:avLst/>
          </a:prstGeom>
        </p:spPr>
      </p:pic>
      <p:pic>
        <p:nvPicPr>
          <p:cNvPr id="39" name="Graphic 38">
            <a:extLst>
              <a:ext uri="{FF2B5EF4-FFF2-40B4-BE49-F238E27FC236}">
                <a16:creationId xmlns:a16="http://schemas.microsoft.com/office/drawing/2014/main" id="{34DE5711-A376-40BB-A4AD-70474536E7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09897" y="459275"/>
            <a:ext cx="4617498" cy="2748922"/>
          </a:xfrm>
          <a:prstGeom prst="rect">
            <a:avLst/>
          </a:prstGeom>
        </p:spPr>
      </p:pic>
      <p:pic>
        <p:nvPicPr>
          <p:cNvPr id="57" name="Graphic 56">
            <a:extLst>
              <a:ext uri="{FF2B5EF4-FFF2-40B4-BE49-F238E27FC236}">
                <a16:creationId xmlns:a16="http://schemas.microsoft.com/office/drawing/2014/main" id="{F7EB5314-A173-437C-AE38-D48EC4A9AD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38413" y="1568667"/>
            <a:ext cx="1326778" cy="1805288"/>
          </a:xfrm>
          <a:prstGeom prst="rect">
            <a:avLst/>
          </a:prstGeom>
        </p:spPr>
      </p:pic>
      <p:pic>
        <p:nvPicPr>
          <p:cNvPr id="83" name="Picture 82">
            <a:extLst>
              <a:ext uri="{FF2B5EF4-FFF2-40B4-BE49-F238E27FC236}">
                <a16:creationId xmlns:a16="http://schemas.microsoft.com/office/drawing/2014/main" id="{1C9A823F-3E50-453E-94B4-7EAB40E0C087}"/>
              </a:ext>
            </a:extLst>
          </p:cNvPr>
          <p:cNvPicPr>
            <a:picLocks noChangeAspect="1"/>
          </p:cNvPicPr>
          <p:nvPr/>
        </p:nvPicPr>
        <p:blipFill>
          <a:blip r:embed="rId11"/>
          <a:stretch>
            <a:fillRect/>
          </a:stretch>
        </p:blipFill>
        <p:spPr>
          <a:xfrm>
            <a:off x="10514035" y="77668"/>
            <a:ext cx="1568282" cy="362590"/>
          </a:xfrm>
          <a:prstGeom prst="rect">
            <a:avLst/>
          </a:prstGeom>
        </p:spPr>
      </p:pic>
      <p:sp>
        <p:nvSpPr>
          <p:cNvPr id="12" name="TextBox 11">
            <a:extLst>
              <a:ext uri="{FF2B5EF4-FFF2-40B4-BE49-F238E27FC236}">
                <a16:creationId xmlns:a16="http://schemas.microsoft.com/office/drawing/2014/main" id="{8E670D2F-D6E6-40BA-B116-765AF317BA65}"/>
              </a:ext>
            </a:extLst>
          </p:cNvPr>
          <p:cNvSpPr txBox="1"/>
          <p:nvPr/>
        </p:nvSpPr>
        <p:spPr>
          <a:xfrm>
            <a:off x="2942168" y="5602365"/>
            <a:ext cx="6097162" cy="461665"/>
          </a:xfrm>
          <a:prstGeom prst="rect">
            <a:avLst/>
          </a:prstGeom>
          <a:noFill/>
        </p:spPr>
        <p:txBody>
          <a:bodyPr wrap="square">
            <a:spAutoFit/>
          </a:bodyPr>
          <a:lstStyle/>
          <a:p>
            <a:pPr algn="ctr"/>
            <a:r>
              <a:rPr lang="en-US" sz="2400" dirty="0">
                <a:solidFill>
                  <a:srgbClr val="FCDC34"/>
                </a:solidFill>
                <a:latin typeface="Georgia" panose="02040502050405020303" pitchFamily="18" charset="0"/>
              </a:rPr>
              <a:t>Supervisor: Prof. Dr. Max Happel</a:t>
            </a:r>
            <a:endParaRPr lang="en-DE" sz="2400" dirty="0">
              <a:solidFill>
                <a:srgbClr val="FCDC34"/>
              </a:solidFill>
              <a:latin typeface="Georgia" panose="02040502050405020303" pitchFamily="18" charset="0"/>
            </a:endParaRPr>
          </a:p>
        </p:txBody>
      </p:sp>
      <p:sp>
        <p:nvSpPr>
          <p:cNvPr id="3" name="TextBox 2">
            <a:extLst>
              <a:ext uri="{FF2B5EF4-FFF2-40B4-BE49-F238E27FC236}">
                <a16:creationId xmlns:a16="http://schemas.microsoft.com/office/drawing/2014/main" id="{E9F523E9-F7B3-5A23-304F-52180D3776EE}"/>
              </a:ext>
            </a:extLst>
          </p:cNvPr>
          <p:cNvSpPr txBox="1"/>
          <p:nvPr/>
        </p:nvSpPr>
        <p:spPr>
          <a:xfrm>
            <a:off x="1565698" y="3949551"/>
            <a:ext cx="9005455" cy="1077218"/>
          </a:xfrm>
          <a:prstGeom prst="rect">
            <a:avLst/>
          </a:prstGeom>
          <a:noFill/>
        </p:spPr>
        <p:txBody>
          <a:bodyPr wrap="square">
            <a:spAutoFit/>
          </a:bodyPr>
          <a:lstStyle/>
          <a:p>
            <a:pPr algn="ctr"/>
            <a:r>
              <a:rPr lang="en-US" sz="3200" dirty="0">
                <a:solidFill>
                  <a:srgbClr val="FCDC34"/>
                </a:solidFill>
                <a:latin typeface="Georgia" panose="02040502050405020303" pitchFamily="18" charset="0"/>
              </a:rPr>
              <a:t>Navigating Uncertainty: Neural Mechanisms of Probabilistic Foraging in Mongolian Gerbils</a:t>
            </a:r>
            <a:endParaRPr lang="en-US" sz="3200" dirty="0"/>
          </a:p>
        </p:txBody>
      </p:sp>
      <p:sp>
        <p:nvSpPr>
          <p:cNvPr id="2" name="TextBox 1">
            <a:extLst>
              <a:ext uri="{FF2B5EF4-FFF2-40B4-BE49-F238E27FC236}">
                <a16:creationId xmlns:a16="http://schemas.microsoft.com/office/drawing/2014/main" id="{9CB4A9CE-716B-1ED3-5816-3028661EC354}"/>
              </a:ext>
            </a:extLst>
          </p:cNvPr>
          <p:cNvSpPr txBox="1"/>
          <p:nvPr/>
        </p:nvSpPr>
        <p:spPr>
          <a:xfrm>
            <a:off x="1488021" y="459275"/>
            <a:ext cx="9005455" cy="584775"/>
          </a:xfrm>
          <a:prstGeom prst="rect">
            <a:avLst/>
          </a:prstGeom>
          <a:noFill/>
        </p:spPr>
        <p:txBody>
          <a:bodyPr wrap="square">
            <a:spAutoFit/>
          </a:bodyPr>
          <a:lstStyle/>
          <a:p>
            <a:pPr algn="ctr"/>
            <a:r>
              <a:rPr lang="en-US" sz="3200" b="1" dirty="0">
                <a:solidFill>
                  <a:srgbClr val="FCDC34"/>
                </a:solidFill>
                <a:latin typeface="Georgia" panose="02040502050405020303" pitchFamily="18" charset="0"/>
              </a:rPr>
              <a:t>Should I stay or should I go?</a:t>
            </a:r>
            <a:endParaRPr lang="en-US" sz="3200" b="1" dirty="0"/>
          </a:p>
        </p:txBody>
      </p:sp>
      <p:pic>
        <p:nvPicPr>
          <p:cNvPr id="7" name="Picture 6">
            <a:extLst>
              <a:ext uri="{FF2B5EF4-FFF2-40B4-BE49-F238E27FC236}">
                <a16:creationId xmlns:a16="http://schemas.microsoft.com/office/drawing/2014/main" id="{217B68F5-7082-43D3-84AA-28C8C26928E9}"/>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6202" b="98450" l="9653" r="88803">
                        <a14:foregroundMark x1="20077" y1="7364" x2="20077" y2="7364"/>
                        <a14:foregroundMark x1="78378" y1="6589" x2="76834" y2="6589"/>
                        <a14:foregroundMark x1="28571" y1="95349" x2="66409" y2="94961"/>
                        <a14:foregroundMark x1="81467" y1="98450" x2="81467" y2="98450"/>
                      </a14:backgroundRemoval>
                    </a14:imgEffect>
                  </a14:imgLayer>
                </a14:imgProps>
              </a:ext>
            </a:extLst>
          </a:blip>
          <a:stretch>
            <a:fillRect/>
          </a:stretch>
        </p:blipFill>
        <p:spPr>
          <a:xfrm>
            <a:off x="7721811" y="2471311"/>
            <a:ext cx="1579001" cy="1572904"/>
          </a:xfrm>
          <a:prstGeom prst="rect">
            <a:avLst/>
          </a:prstGeom>
        </p:spPr>
      </p:pic>
    </p:spTree>
    <p:extLst>
      <p:ext uri="{BB962C8B-B14F-4D97-AF65-F5344CB8AC3E}">
        <p14:creationId xmlns:p14="http://schemas.microsoft.com/office/powerpoint/2010/main" val="3278487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6DD6C671-F7A1-41C5-ABC1-670473BB9E50}"/>
              </a:ext>
            </a:extLst>
          </p:cNvPr>
          <p:cNvGrpSpPr/>
          <p:nvPr/>
        </p:nvGrpSpPr>
        <p:grpSpPr>
          <a:xfrm>
            <a:off x="-1" y="0"/>
            <a:ext cx="12192001" cy="737658"/>
            <a:chOff x="-1" y="0"/>
            <a:chExt cx="12192001" cy="737658"/>
          </a:xfrm>
        </p:grpSpPr>
        <p:sp>
          <p:nvSpPr>
            <p:cNvPr id="36" name="Rectangle 35">
              <a:extLst>
                <a:ext uri="{FF2B5EF4-FFF2-40B4-BE49-F238E27FC236}">
                  <a16:creationId xmlns:a16="http://schemas.microsoft.com/office/drawing/2014/main" id="{A4029DA8-04F7-0FF3-9E00-D2A4D08EBBED}"/>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2B4D081-1CAE-437D-9C0C-85516FA779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15/02/2024 12:00</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5</a:t>
            </a:fld>
            <a:endParaRPr lang="en-DE"/>
          </a:p>
        </p:txBody>
      </p:sp>
      <p:sp>
        <p:nvSpPr>
          <p:cNvPr id="37" name="Title 1">
            <a:extLst>
              <a:ext uri="{FF2B5EF4-FFF2-40B4-BE49-F238E27FC236}">
                <a16:creationId xmlns:a16="http://schemas.microsoft.com/office/drawing/2014/main" id="{3178A5F4-CA89-48D3-42DB-61B0DBD1C34B}"/>
              </a:ext>
            </a:extLst>
          </p:cNvPr>
          <p:cNvSpPr txBox="1">
            <a:spLocks/>
          </p:cNvSpPr>
          <p:nvPr/>
        </p:nvSpPr>
        <p:spPr>
          <a:xfrm>
            <a:off x="40943" y="-3110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Motivation</a:t>
            </a:r>
            <a:endParaRPr lang="en-DE" dirty="0">
              <a:latin typeface="Georgia" panose="02040502050405020303" pitchFamily="18" charset="0"/>
            </a:endParaRPr>
          </a:p>
        </p:txBody>
      </p:sp>
      <p:sp>
        <p:nvSpPr>
          <p:cNvPr id="35" name="TextBox 34">
            <a:extLst>
              <a:ext uri="{FF2B5EF4-FFF2-40B4-BE49-F238E27FC236}">
                <a16:creationId xmlns:a16="http://schemas.microsoft.com/office/drawing/2014/main" id="{94D8CAA6-8A2A-4258-21A5-C7D3EBE65913}"/>
              </a:ext>
            </a:extLst>
          </p:cNvPr>
          <p:cNvSpPr txBox="1"/>
          <p:nvPr/>
        </p:nvSpPr>
        <p:spPr>
          <a:xfrm>
            <a:off x="7514344" y="1012670"/>
            <a:ext cx="4196384" cy="1200329"/>
          </a:xfrm>
          <a:prstGeom prst="rect">
            <a:avLst/>
          </a:prstGeom>
          <a:noFill/>
        </p:spPr>
        <p:txBody>
          <a:bodyPr wrap="square">
            <a:spAutoFit/>
          </a:bodyPr>
          <a:lstStyle/>
          <a:p>
            <a:r>
              <a:rPr lang="en-US" sz="2400" dirty="0">
                <a:effectLst/>
                <a:latin typeface="Calibri" panose="020F0502020204030204" pitchFamily="34" charset="0"/>
                <a:ea typeface="Calibri" panose="020F0502020204030204" pitchFamily="34" charset="0"/>
                <a:cs typeface="Calibri" panose="020F0502020204030204" pitchFamily="34" charset="0"/>
              </a:rPr>
              <a:t>Should I take the familiar route to work or try a new path today? (need a pic) </a:t>
            </a:r>
            <a:endParaRPr lang="en-US" sz="24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B911885E-EDAA-4452-BE1D-CC2EBF6BB51E}"/>
              </a:ext>
            </a:extLst>
          </p:cNvPr>
          <p:cNvSpPr txBox="1"/>
          <p:nvPr/>
        </p:nvSpPr>
        <p:spPr>
          <a:xfrm>
            <a:off x="354272" y="1014562"/>
            <a:ext cx="4524283" cy="1200329"/>
          </a:xfrm>
          <a:prstGeom prst="rect">
            <a:avLst/>
          </a:prstGeom>
          <a:noFill/>
        </p:spPr>
        <p:txBody>
          <a:bodyPr wrap="square">
            <a:spAutoFit/>
          </a:bodyPr>
          <a:lstStyle/>
          <a:p>
            <a:r>
              <a:rPr lang="en-US" sz="2400" dirty="0">
                <a:effectLst/>
                <a:latin typeface="Calibri" panose="020F0502020204030204" pitchFamily="34" charset="0"/>
                <a:ea typeface="Calibri" panose="020F0502020204030204" pitchFamily="34" charset="0"/>
                <a:cs typeface="Calibri" panose="020F0502020204030204" pitchFamily="34" charset="0"/>
              </a:rPr>
              <a:t>Should I choose for a new dish in the menu or go for my usual one? (need a pic)</a:t>
            </a:r>
            <a:r>
              <a:rPr lang="en-US" sz="2400" dirty="0">
                <a:effectLst/>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DDB100F3-7051-413E-AA71-7DFEA122DFF0}"/>
              </a:ext>
            </a:extLst>
          </p:cNvPr>
          <p:cNvSpPr txBox="1"/>
          <p:nvPr/>
        </p:nvSpPr>
        <p:spPr>
          <a:xfrm>
            <a:off x="4319111" y="2614570"/>
            <a:ext cx="3389967" cy="369332"/>
          </a:xfrm>
          <a:prstGeom prst="rect">
            <a:avLst/>
          </a:prstGeom>
          <a:noFill/>
        </p:spPr>
        <p:txBody>
          <a:bodyPr wrap="none" rtlCol="0">
            <a:spAutoFit/>
          </a:bodyPr>
          <a:lstStyle/>
          <a:p>
            <a:r>
              <a:rPr lang="en-US" b="1" dirty="0"/>
              <a:t>Exploration-exploitation dilemma</a:t>
            </a:r>
            <a:endParaRPr lang="en-DE" b="1" dirty="0"/>
          </a:p>
        </p:txBody>
      </p:sp>
      <p:grpSp>
        <p:nvGrpSpPr>
          <p:cNvPr id="5" name="Group 4">
            <a:extLst>
              <a:ext uri="{FF2B5EF4-FFF2-40B4-BE49-F238E27FC236}">
                <a16:creationId xmlns:a16="http://schemas.microsoft.com/office/drawing/2014/main" id="{7E0CC437-BC24-4967-AEFD-7D8CA52755FB}"/>
              </a:ext>
            </a:extLst>
          </p:cNvPr>
          <p:cNvGrpSpPr/>
          <p:nvPr/>
        </p:nvGrpSpPr>
        <p:grpSpPr>
          <a:xfrm>
            <a:off x="5435390" y="3101211"/>
            <a:ext cx="3184283" cy="2578957"/>
            <a:chOff x="5435390" y="3101211"/>
            <a:chExt cx="3184283" cy="2578957"/>
          </a:xfrm>
        </p:grpSpPr>
        <p:grpSp>
          <p:nvGrpSpPr>
            <p:cNvPr id="4" name="Group 3">
              <a:extLst>
                <a:ext uri="{FF2B5EF4-FFF2-40B4-BE49-F238E27FC236}">
                  <a16:creationId xmlns:a16="http://schemas.microsoft.com/office/drawing/2014/main" id="{C348DC7C-402F-42E3-8B9F-EBE6E1EA5FE7}"/>
                </a:ext>
              </a:extLst>
            </p:cNvPr>
            <p:cNvGrpSpPr/>
            <p:nvPr/>
          </p:nvGrpSpPr>
          <p:grpSpPr>
            <a:xfrm>
              <a:off x="5435390" y="3101211"/>
              <a:ext cx="2954517" cy="2578957"/>
              <a:chOff x="4353350" y="2788791"/>
              <a:chExt cx="2954517" cy="2578957"/>
            </a:xfrm>
          </p:grpSpPr>
          <p:sp>
            <p:nvSpPr>
              <p:cNvPr id="23" name="Arc 22">
                <a:extLst>
                  <a:ext uri="{FF2B5EF4-FFF2-40B4-BE49-F238E27FC236}">
                    <a16:creationId xmlns:a16="http://schemas.microsoft.com/office/drawing/2014/main" id="{D333E9F3-5948-42BC-8663-92905D5FA888}"/>
                  </a:ext>
                </a:extLst>
              </p:cNvPr>
              <p:cNvSpPr/>
              <p:nvPr/>
            </p:nvSpPr>
            <p:spPr>
              <a:xfrm rot="6868495">
                <a:off x="4762480" y="2796921"/>
                <a:ext cx="1923368" cy="1907108"/>
              </a:xfrm>
              <a:prstGeom prst="arc">
                <a:avLst>
                  <a:gd name="adj1" fmla="val 15048195"/>
                  <a:gd name="adj2" fmla="val 21592067"/>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grpSp>
            <p:nvGrpSpPr>
              <p:cNvPr id="3" name="Group 2">
                <a:extLst>
                  <a:ext uri="{FF2B5EF4-FFF2-40B4-BE49-F238E27FC236}">
                    <a16:creationId xmlns:a16="http://schemas.microsoft.com/office/drawing/2014/main" id="{18770420-10A6-4BA4-AA5F-1358917A86AD}"/>
                  </a:ext>
                </a:extLst>
              </p:cNvPr>
              <p:cNvGrpSpPr>
                <a:grpSpLocks noChangeAspect="1"/>
              </p:cNvGrpSpPr>
              <p:nvPr/>
            </p:nvGrpSpPr>
            <p:grpSpPr>
              <a:xfrm>
                <a:off x="4353350" y="3639483"/>
                <a:ext cx="2954517" cy="1728265"/>
                <a:chOff x="4353350" y="3639483"/>
                <a:chExt cx="2954517" cy="1728265"/>
              </a:xfrm>
            </p:grpSpPr>
            <p:cxnSp>
              <p:nvCxnSpPr>
                <p:cNvPr id="22" name="Straight Arrow Connector 21">
                  <a:extLst>
                    <a:ext uri="{FF2B5EF4-FFF2-40B4-BE49-F238E27FC236}">
                      <a16:creationId xmlns:a16="http://schemas.microsoft.com/office/drawing/2014/main" id="{DDEE88D3-85E9-4B3F-9760-9E865C81ED57}"/>
                    </a:ext>
                  </a:extLst>
                </p:cNvPr>
                <p:cNvCxnSpPr>
                  <a:cxnSpLocks/>
                </p:cNvCxnSpPr>
                <p:nvPr/>
              </p:nvCxnSpPr>
              <p:spPr>
                <a:xfrm>
                  <a:off x="5023757" y="4848381"/>
                  <a:ext cx="1938172" cy="0"/>
                </a:xfrm>
                <a:prstGeom prst="straightConnector1">
                  <a:avLst/>
                </a:prstGeom>
                <a:ln w="381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pic>
              <p:nvPicPr>
                <p:cNvPr id="24" name="Graphic 23">
                  <a:extLst>
                    <a:ext uri="{FF2B5EF4-FFF2-40B4-BE49-F238E27FC236}">
                      <a16:creationId xmlns:a16="http://schemas.microsoft.com/office/drawing/2014/main" id="{F5B6762E-26C8-4303-BDB3-404D6DD57C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5370" y="3639483"/>
                  <a:ext cx="654946" cy="654946"/>
                </a:xfrm>
                <a:prstGeom prst="rect">
                  <a:avLst/>
                </a:prstGeom>
              </p:spPr>
            </p:pic>
            <p:pic>
              <p:nvPicPr>
                <p:cNvPr id="25" name="Picture 24">
                  <a:extLst>
                    <a:ext uri="{FF2B5EF4-FFF2-40B4-BE49-F238E27FC236}">
                      <a16:creationId xmlns:a16="http://schemas.microsoft.com/office/drawing/2014/main" id="{B8CB0388-7BE5-4642-BAEE-B3AF357043C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4799656" y="4848381"/>
                  <a:ext cx="494990" cy="494990"/>
                </a:xfrm>
                <a:prstGeom prst="rect">
                  <a:avLst/>
                </a:prstGeom>
              </p:spPr>
            </p:pic>
            <p:pic>
              <p:nvPicPr>
                <p:cNvPr id="26" name="Picture 25">
                  <a:extLst>
                    <a:ext uri="{FF2B5EF4-FFF2-40B4-BE49-F238E27FC236}">
                      <a16:creationId xmlns:a16="http://schemas.microsoft.com/office/drawing/2014/main" id="{0F247402-11BA-4E75-8552-393365665B3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6645731" y="4872758"/>
                  <a:ext cx="494990" cy="494990"/>
                </a:xfrm>
                <a:prstGeom prst="rect">
                  <a:avLst/>
                </a:prstGeom>
              </p:spPr>
            </p:pic>
            <p:sp>
              <p:nvSpPr>
                <p:cNvPr id="2" name="TextBox 1">
                  <a:extLst>
                    <a:ext uri="{FF2B5EF4-FFF2-40B4-BE49-F238E27FC236}">
                      <a16:creationId xmlns:a16="http://schemas.microsoft.com/office/drawing/2014/main" id="{3C45F758-A2DA-4E10-9AAB-F8AA034B3CFA}"/>
                    </a:ext>
                  </a:extLst>
                </p:cNvPr>
                <p:cNvSpPr txBox="1"/>
                <p:nvPr/>
              </p:nvSpPr>
              <p:spPr>
                <a:xfrm>
                  <a:off x="4353350" y="4572248"/>
                  <a:ext cx="1059264" cy="307777"/>
                </a:xfrm>
                <a:prstGeom prst="rect">
                  <a:avLst/>
                </a:prstGeom>
                <a:noFill/>
              </p:spPr>
              <p:txBody>
                <a:bodyPr wrap="none" rtlCol="0">
                  <a:spAutoFit/>
                </a:bodyPr>
                <a:lstStyle/>
                <a:p>
                  <a:r>
                    <a:rPr lang="en-US" sz="1400" dirty="0"/>
                    <a:t>Exploitation</a:t>
                  </a:r>
                  <a:endParaRPr lang="en-DE" sz="1400" dirty="0"/>
                </a:p>
              </p:txBody>
            </p:sp>
            <p:sp>
              <p:nvSpPr>
                <p:cNvPr id="27" name="TextBox 26">
                  <a:extLst>
                    <a:ext uri="{FF2B5EF4-FFF2-40B4-BE49-F238E27FC236}">
                      <a16:creationId xmlns:a16="http://schemas.microsoft.com/office/drawing/2014/main" id="{36D52280-C7D6-4A4A-B7D6-C61ADB230623}"/>
                    </a:ext>
                  </a:extLst>
                </p:cNvPr>
                <p:cNvSpPr txBox="1"/>
                <p:nvPr/>
              </p:nvSpPr>
              <p:spPr>
                <a:xfrm>
                  <a:off x="6290152" y="4552793"/>
                  <a:ext cx="1017715" cy="307777"/>
                </a:xfrm>
                <a:prstGeom prst="rect">
                  <a:avLst/>
                </a:prstGeom>
                <a:noFill/>
              </p:spPr>
              <p:txBody>
                <a:bodyPr wrap="none" rtlCol="0">
                  <a:spAutoFit/>
                </a:bodyPr>
                <a:lstStyle/>
                <a:p>
                  <a:r>
                    <a:rPr lang="en-US" sz="1400" dirty="0"/>
                    <a:t>Exploration</a:t>
                  </a:r>
                  <a:endParaRPr lang="en-DE" sz="1400" dirty="0"/>
                </a:p>
              </p:txBody>
            </p:sp>
          </p:grpSp>
        </p:grpSp>
        <p:sp>
          <p:nvSpPr>
            <p:cNvPr id="30" name="TextBox 29">
              <a:extLst>
                <a:ext uri="{FF2B5EF4-FFF2-40B4-BE49-F238E27FC236}">
                  <a16:creationId xmlns:a16="http://schemas.microsoft.com/office/drawing/2014/main" id="{F1FF6F5D-0354-448C-9B99-A07897B8A1CD}"/>
                </a:ext>
              </a:extLst>
            </p:cNvPr>
            <p:cNvSpPr txBox="1"/>
            <p:nvPr/>
          </p:nvSpPr>
          <p:spPr>
            <a:xfrm>
              <a:off x="7330859" y="3874099"/>
              <a:ext cx="1288814" cy="307777"/>
            </a:xfrm>
            <a:prstGeom prst="rect">
              <a:avLst/>
            </a:prstGeom>
            <a:noFill/>
          </p:spPr>
          <p:txBody>
            <a:bodyPr wrap="none" rtlCol="0">
              <a:spAutoFit/>
            </a:bodyPr>
            <a:lstStyle/>
            <a:p>
              <a:r>
                <a:rPr lang="en-US" sz="1400" dirty="0"/>
                <a:t>Frontal Activity</a:t>
              </a:r>
              <a:endParaRPr lang="en-DE" sz="1400" dirty="0"/>
            </a:p>
          </p:txBody>
        </p:sp>
      </p:grpSp>
      <p:pic>
        <p:nvPicPr>
          <p:cNvPr id="6" name="Picture 5">
            <a:extLst>
              <a:ext uri="{FF2B5EF4-FFF2-40B4-BE49-F238E27FC236}">
                <a16:creationId xmlns:a16="http://schemas.microsoft.com/office/drawing/2014/main" id="{68B79512-2737-42F1-82AE-F2AA43F6C669}"/>
              </a:ext>
            </a:extLst>
          </p:cNvPr>
          <p:cNvPicPr>
            <a:picLocks noChangeAspect="1"/>
          </p:cNvPicPr>
          <p:nvPr/>
        </p:nvPicPr>
        <p:blipFill>
          <a:blip r:embed="rId7"/>
          <a:stretch>
            <a:fillRect/>
          </a:stretch>
        </p:blipFill>
        <p:spPr>
          <a:xfrm>
            <a:off x="986096" y="3202336"/>
            <a:ext cx="3206774" cy="1816765"/>
          </a:xfrm>
          <a:prstGeom prst="rect">
            <a:avLst/>
          </a:prstGeom>
        </p:spPr>
      </p:pic>
    </p:spTree>
    <p:extLst>
      <p:ext uri="{BB962C8B-B14F-4D97-AF65-F5344CB8AC3E}">
        <p14:creationId xmlns:p14="http://schemas.microsoft.com/office/powerpoint/2010/main" val="6117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C013E237-B3CA-4FE6-BBFF-72B24B071ECD}"/>
              </a:ext>
            </a:extLst>
          </p:cNvPr>
          <p:cNvGrpSpPr/>
          <p:nvPr/>
        </p:nvGrpSpPr>
        <p:grpSpPr>
          <a:xfrm>
            <a:off x="-1" y="0"/>
            <a:ext cx="12192001" cy="737658"/>
            <a:chOff x="-1" y="0"/>
            <a:chExt cx="12192001" cy="737658"/>
          </a:xfrm>
        </p:grpSpPr>
        <p:sp>
          <p:nvSpPr>
            <p:cNvPr id="35" name="Rectangle 34">
              <a:extLst>
                <a:ext uri="{FF2B5EF4-FFF2-40B4-BE49-F238E27FC236}">
                  <a16:creationId xmlns:a16="http://schemas.microsoft.com/office/drawing/2014/main" id="{4AE6E257-BD2D-47DE-80B2-E95F74A7797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F47658A2-12F3-4BB4-87BF-F99F65A2765B}"/>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123312" y="1080104"/>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494137" y="1084343"/>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414878" y="1937706"/>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81261" y="391202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15/02/2024 17:36</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6</a:t>
            </a:fld>
            <a:endParaRPr lang="en-DE"/>
          </a:p>
        </p:txBody>
      </p:sp>
      <p:sp>
        <p:nvSpPr>
          <p:cNvPr id="37" name="Title 1">
            <a:extLst>
              <a:ext uri="{FF2B5EF4-FFF2-40B4-BE49-F238E27FC236}">
                <a16:creationId xmlns:a16="http://schemas.microsoft.com/office/drawing/2014/main" id="{B62A2EB3-6CA4-425C-8876-46472D99EDA0}"/>
              </a:ext>
            </a:extLst>
          </p:cNvPr>
          <p:cNvSpPr txBox="1">
            <a:spLocks/>
          </p:cNvSpPr>
          <p:nvPr/>
        </p:nvSpPr>
        <p:spPr>
          <a:xfrm>
            <a:off x="40943" y="-3110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Motivation</a:t>
            </a:r>
            <a:endParaRPr lang="en-DE" dirty="0">
              <a:latin typeface="Georgia" panose="02040502050405020303" pitchFamily="18" charset="0"/>
            </a:endParaRPr>
          </a:p>
        </p:txBody>
      </p: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15/02/2024 11:18</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7</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3238500"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Tree>
    <p:extLst>
      <p:ext uri="{BB962C8B-B14F-4D97-AF65-F5344CB8AC3E}">
        <p14:creationId xmlns:p14="http://schemas.microsoft.com/office/powerpoint/2010/main" val="266667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15/02/2024 13:21</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8</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7302500" y="2995508"/>
            <a:ext cx="4279900" cy="1200329"/>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pic>
        <p:nvPicPr>
          <p:cNvPr id="23" name="Picture 22">
            <a:extLst>
              <a:ext uri="{FF2B5EF4-FFF2-40B4-BE49-F238E27FC236}">
                <a16:creationId xmlns:a16="http://schemas.microsoft.com/office/drawing/2014/main" id="{15798F38-9E8A-4F49-B4F0-2E774AC64F9F}"/>
              </a:ext>
            </a:extLst>
          </p:cNvPr>
          <p:cNvPicPr>
            <a:picLocks noChangeAspect="1"/>
          </p:cNvPicPr>
          <p:nvPr/>
        </p:nvPicPr>
        <p:blipFill>
          <a:blip r:embed="rId3"/>
          <a:stretch>
            <a:fillRect/>
          </a:stretch>
        </p:blipFill>
        <p:spPr>
          <a:xfrm>
            <a:off x="7051746" y="990600"/>
            <a:ext cx="4457748" cy="2101864"/>
          </a:xfrm>
          <a:prstGeom prst="rect">
            <a:avLst/>
          </a:prstGeom>
        </p:spPr>
      </p:pic>
    </p:spTree>
    <p:extLst>
      <p:ext uri="{BB962C8B-B14F-4D97-AF65-F5344CB8AC3E}">
        <p14:creationId xmlns:p14="http://schemas.microsoft.com/office/powerpoint/2010/main" val="302030621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15/02/2024 13:19</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9</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7989" y="-22023"/>
            <a:ext cx="6034111"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9093200" y="2514964"/>
            <a:ext cx="30988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sp>
        <p:nvSpPr>
          <p:cNvPr id="11" name="TextBox 10">
            <a:extLst>
              <a:ext uri="{FF2B5EF4-FFF2-40B4-BE49-F238E27FC236}">
                <a16:creationId xmlns:a16="http://schemas.microsoft.com/office/drawing/2014/main" id="{16818B4F-7C31-42CE-B9BE-EA57364CDA34}"/>
              </a:ext>
            </a:extLst>
          </p:cNvPr>
          <p:cNvSpPr txBox="1"/>
          <p:nvPr/>
        </p:nvSpPr>
        <p:spPr>
          <a:xfrm>
            <a:off x="5849122" y="2699629"/>
            <a:ext cx="2691239" cy="1200329"/>
          </a:xfrm>
          <a:prstGeom prst="rect">
            <a:avLst/>
          </a:prstGeom>
          <a:noFill/>
        </p:spPr>
        <p:txBody>
          <a:bodyPr wrap="square">
            <a:spAutoFit/>
          </a:bodyPr>
          <a:lstStyle/>
          <a:p>
            <a:pPr algn="ctr"/>
            <a:r>
              <a:rPr lang="en-US" sz="2400" dirty="0">
                <a:solidFill>
                  <a:schemeClr val="tx1"/>
                </a:solidFill>
              </a:rPr>
              <a:t> frontal activity before patch leaving decision</a:t>
            </a:r>
          </a:p>
        </p:txBody>
      </p:sp>
      <p:sp>
        <p:nvSpPr>
          <p:cNvPr id="15" name="Arrow: Down 4">
            <a:extLst>
              <a:ext uri="{FF2B5EF4-FFF2-40B4-BE49-F238E27FC236}">
                <a16:creationId xmlns:a16="http://schemas.microsoft.com/office/drawing/2014/main" id="{A72175E7-7067-46E4-9051-F3B42FA95261}"/>
              </a:ext>
            </a:extLst>
          </p:cNvPr>
          <p:cNvSpPr/>
          <p:nvPr/>
        </p:nvSpPr>
        <p:spPr>
          <a:xfrm rot="10800000">
            <a:off x="6059297" y="2751245"/>
            <a:ext cx="209405" cy="335047"/>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pic>
        <p:nvPicPr>
          <p:cNvPr id="55" name="Picture 54">
            <a:extLst>
              <a:ext uri="{FF2B5EF4-FFF2-40B4-BE49-F238E27FC236}">
                <a16:creationId xmlns:a16="http://schemas.microsoft.com/office/drawing/2014/main" id="{CC3A18BF-902E-4B35-9FA7-13361A764459}"/>
              </a:ext>
            </a:extLst>
          </p:cNvPr>
          <p:cNvPicPr>
            <a:picLocks noChangeAspect="1"/>
          </p:cNvPicPr>
          <p:nvPr/>
        </p:nvPicPr>
        <p:blipFill>
          <a:blip r:embed="rId3"/>
          <a:stretch>
            <a:fillRect/>
          </a:stretch>
        </p:blipFill>
        <p:spPr>
          <a:xfrm>
            <a:off x="5441843" y="767978"/>
            <a:ext cx="3206774" cy="1816765"/>
          </a:xfrm>
          <a:prstGeom prst="rect">
            <a:avLst/>
          </a:prstGeom>
        </p:spPr>
      </p:pic>
      <p:pic>
        <p:nvPicPr>
          <p:cNvPr id="56" name="Picture 55">
            <a:extLst>
              <a:ext uri="{FF2B5EF4-FFF2-40B4-BE49-F238E27FC236}">
                <a16:creationId xmlns:a16="http://schemas.microsoft.com/office/drawing/2014/main" id="{496CB7C8-131A-48E2-9B0A-A9B5B411B73E}"/>
              </a:ext>
            </a:extLst>
          </p:cNvPr>
          <p:cNvPicPr>
            <a:picLocks noChangeAspect="1"/>
          </p:cNvPicPr>
          <p:nvPr/>
        </p:nvPicPr>
        <p:blipFill>
          <a:blip r:embed="rId4"/>
          <a:stretch>
            <a:fillRect/>
          </a:stretch>
        </p:blipFill>
        <p:spPr>
          <a:xfrm>
            <a:off x="9305925" y="933450"/>
            <a:ext cx="2680048" cy="1263664"/>
          </a:xfrm>
          <a:prstGeom prst="rect">
            <a:avLst/>
          </a:prstGeom>
        </p:spPr>
      </p:pic>
    </p:spTree>
    <p:extLst>
      <p:ext uri="{BB962C8B-B14F-4D97-AF65-F5344CB8AC3E}">
        <p14:creationId xmlns:p14="http://schemas.microsoft.com/office/powerpoint/2010/main" val="239661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A0AD8F0-EEA9-3045-9C68-15FFE90ED36D}">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0BCEA83-E21D-E346-90F5-E68485E58811}">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1813</Words>
  <Application>Microsoft Office PowerPoint</Application>
  <PresentationFormat>Widescreen</PresentationFormat>
  <Paragraphs>321</Paragraphs>
  <Slides>34</Slides>
  <Notes>27</Notes>
  <HiddenSlides>10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Cambria</vt:lpstr>
      <vt:lpstr>Cambria Math</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probabilistic foraging task</vt:lpstr>
      <vt:lpstr>PowerPoint Presentation</vt:lpstr>
      <vt:lpstr>Behavioural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Behavioural results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672</cp:revision>
  <dcterms:created xsi:type="dcterms:W3CDTF">2023-12-08T14:45:30Z</dcterms:created>
  <dcterms:modified xsi:type="dcterms:W3CDTF">2024-02-15T17:31:44Z</dcterms:modified>
</cp:coreProperties>
</file>